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372" r:id="rId7"/>
    <p:sldId id="373" r:id="rId8"/>
    <p:sldId id="263" r:id="rId9"/>
    <p:sldId id="260" r:id="rId10"/>
    <p:sldId id="268" r:id="rId11"/>
    <p:sldId id="262" r:id="rId12"/>
    <p:sldId id="264" r:id="rId13"/>
    <p:sldId id="393" r:id="rId14"/>
    <p:sldId id="265" r:id="rId15"/>
    <p:sldId id="266" r:id="rId16"/>
    <p:sldId id="281" r:id="rId17"/>
    <p:sldId id="267" r:id="rId18"/>
    <p:sldId id="278" r:id="rId19"/>
    <p:sldId id="279" r:id="rId20"/>
    <p:sldId id="280" r:id="rId21"/>
    <p:sldId id="269" r:id="rId22"/>
    <p:sldId id="271" r:id="rId23"/>
    <p:sldId id="272" r:id="rId24"/>
    <p:sldId id="274" r:id="rId25"/>
    <p:sldId id="275" r:id="rId26"/>
    <p:sldId id="270" r:id="rId27"/>
    <p:sldId id="273" r:id="rId28"/>
    <p:sldId id="276" r:id="rId29"/>
    <p:sldId id="377" r:id="rId30"/>
    <p:sldId id="378" r:id="rId31"/>
    <p:sldId id="282" r:id="rId32"/>
    <p:sldId id="283" r:id="rId33"/>
    <p:sldId id="284" r:id="rId34"/>
    <p:sldId id="285" r:id="rId35"/>
    <p:sldId id="286" r:id="rId36"/>
    <p:sldId id="287" r:id="rId37"/>
    <p:sldId id="289" r:id="rId38"/>
    <p:sldId id="288" r:id="rId39"/>
    <p:sldId id="293" r:id="rId40"/>
    <p:sldId id="302" r:id="rId41"/>
    <p:sldId id="301" r:id="rId42"/>
    <p:sldId id="300" r:id="rId43"/>
    <p:sldId id="297" r:id="rId44"/>
    <p:sldId id="299" r:id="rId45"/>
    <p:sldId id="298" r:id="rId46"/>
    <p:sldId id="290" r:id="rId47"/>
    <p:sldId id="295" r:id="rId48"/>
    <p:sldId id="296" r:id="rId49"/>
    <p:sldId id="322" r:id="rId50"/>
    <p:sldId id="303" r:id="rId51"/>
    <p:sldId id="374" r:id="rId52"/>
    <p:sldId id="324" r:id="rId53"/>
    <p:sldId id="380" r:id="rId54"/>
    <p:sldId id="381" r:id="rId55"/>
    <p:sldId id="323" r:id="rId56"/>
    <p:sldId id="304" r:id="rId57"/>
    <p:sldId id="330" r:id="rId58"/>
    <p:sldId id="326" r:id="rId59"/>
    <p:sldId id="329" r:id="rId60"/>
    <p:sldId id="325" r:id="rId61"/>
    <p:sldId id="327" r:id="rId62"/>
    <p:sldId id="305" r:id="rId63"/>
    <p:sldId id="306" r:id="rId64"/>
    <p:sldId id="382" r:id="rId65"/>
    <p:sldId id="383" r:id="rId66"/>
    <p:sldId id="384" r:id="rId67"/>
    <p:sldId id="328" r:id="rId68"/>
    <p:sldId id="375" r:id="rId69"/>
    <p:sldId id="365" r:id="rId70"/>
    <p:sldId id="395" r:id="rId71"/>
    <p:sldId id="396" r:id="rId72"/>
    <p:sldId id="385" r:id="rId73"/>
    <p:sldId id="386" r:id="rId74"/>
    <p:sldId id="387" r:id="rId75"/>
    <p:sldId id="388" r:id="rId76"/>
    <p:sldId id="361" r:id="rId77"/>
    <p:sldId id="397" r:id="rId78"/>
    <p:sldId id="398" r:id="rId79"/>
    <p:sldId id="376" r:id="rId80"/>
    <p:sldId id="399" r:id="rId81"/>
    <p:sldId id="400" r:id="rId82"/>
    <p:sldId id="401" r:id="rId83"/>
    <p:sldId id="402" r:id="rId84"/>
    <p:sldId id="403" r:id="rId85"/>
    <p:sldId id="404" r:id="rId86"/>
    <p:sldId id="405" r:id="rId87"/>
    <p:sldId id="406" r:id="rId88"/>
    <p:sldId id="362" r:id="rId89"/>
    <p:sldId id="394" r:id="rId90"/>
    <p:sldId id="363" r:id="rId91"/>
    <p:sldId id="364" r:id="rId92"/>
    <p:sldId id="407" r:id="rId93"/>
    <p:sldId id="408" r:id="rId94"/>
    <p:sldId id="409" r:id="rId95"/>
    <p:sldId id="410" r:id="rId96"/>
    <p:sldId id="411" r:id="rId97"/>
    <p:sldId id="412" r:id="rId98"/>
    <p:sldId id="413" r:id="rId99"/>
    <p:sldId id="307" r:id="rId100"/>
    <p:sldId id="308" r:id="rId101"/>
    <p:sldId id="309" r:id="rId102"/>
    <p:sldId id="310" r:id="rId103"/>
    <p:sldId id="311" r:id="rId104"/>
    <p:sldId id="312" r:id="rId105"/>
    <p:sldId id="313" r:id="rId106"/>
    <p:sldId id="316" r:id="rId107"/>
    <p:sldId id="314" r:id="rId108"/>
    <p:sldId id="315" r:id="rId109"/>
    <p:sldId id="359" r:id="rId110"/>
    <p:sldId id="360" r:id="rId111"/>
    <p:sldId id="357" r:id="rId112"/>
    <p:sldId id="389" r:id="rId113"/>
    <p:sldId id="358" r:id="rId114"/>
    <p:sldId id="331" r:id="rId115"/>
    <p:sldId id="332" r:id="rId116"/>
    <p:sldId id="333" r:id="rId117"/>
    <p:sldId id="334" r:id="rId118"/>
    <p:sldId id="335" r:id="rId119"/>
    <p:sldId id="336" r:id="rId120"/>
    <p:sldId id="337" r:id="rId121"/>
    <p:sldId id="338" r:id="rId122"/>
    <p:sldId id="339" r:id="rId123"/>
    <p:sldId id="340" r:id="rId124"/>
    <p:sldId id="341" r:id="rId125"/>
    <p:sldId id="342" r:id="rId126"/>
    <p:sldId id="343" r:id="rId127"/>
    <p:sldId id="344" r:id="rId128"/>
    <p:sldId id="345" r:id="rId129"/>
    <p:sldId id="347" r:id="rId130"/>
    <p:sldId id="346" r:id="rId131"/>
    <p:sldId id="348" r:id="rId132"/>
    <p:sldId id="353" r:id="rId133"/>
    <p:sldId id="354" r:id="rId134"/>
    <p:sldId id="349" r:id="rId135"/>
    <p:sldId id="351" r:id="rId136"/>
    <p:sldId id="317" r:id="rId137"/>
    <p:sldId id="319" r:id="rId138"/>
    <p:sldId id="320" r:id="rId139"/>
    <p:sldId id="321" r:id="rId140"/>
    <p:sldId id="318" r:id="rId141"/>
    <p:sldId id="366" r:id="rId142"/>
    <p:sldId id="390" r:id="rId143"/>
    <p:sldId id="367" r:id="rId144"/>
    <p:sldId id="391" r:id="rId145"/>
    <p:sldId id="368" r:id="rId146"/>
    <p:sldId id="392" r:id="rId147"/>
    <p:sldId id="371" r:id="rId148"/>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134CAF-3900-42CB-B394-90777547DADB}">
          <p14:sldIdLst>
            <p14:sldId id="256"/>
            <p14:sldId id="257"/>
            <p14:sldId id="258"/>
            <p14:sldId id="259"/>
            <p14:sldId id="261"/>
            <p14:sldId id="372"/>
            <p14:sldId id="373"/>
            <p14:sldId id="263"/>
            <p14:sldId id="260"/>
            <p14:sldId id="268"/>
            <p14:sldId id="262"/>
            <p14:sldId id="264"/>
            <p14:sldId id="393"/>
            <p14:sldId id="265"/>
            <p14:sldId id="266"/>
            <p14:sldId id="281"/>
            <p14:sldId id="267"/>
            <p14:sldId id="278"/>
            <p14:sldId id="279"/>
            <p14:sldId id="280"/>
            <p14:sldId id="269"/>
            <p14:sldId id="271"/>
            <p14:sldId id="272"/>
            <p14:sldId id="274"/>
            <p14:sldId id="275"/>
            <p14:sldId id="270"/>
            <p14:sldId id="273"/>
            <p14:sldId id="276"/>
            <p14:sldId id="377"/>
            <p14:sldId id="378"/>
            <p14:sldId id="282"/>
            <p14:sldId id="283"/>
            <p14:sldId id="284"/>
            <p14:sldId id="285"/>
            <p14:sldId id="286"/>
            <p14:sldId id="287"/>
            <p14:sldId id="289"/>
            <p14:sldId id="288"/>
            <p14:sldId id="293"/>
            <p14:sldId id="302"/>
            <p14:sldId id="301"/>
            <p14:sldId id="300"/>
            <p14:sldId id="297"/>
            <p14:sldId id="299"/>
            <p14:sldId id="298"/>
            <p14:sldId id="290"/>
            <p14:sldId id="295"/>
            <p14:sldId id="296"/>
            <p14:sldId id="322"/>
            <p14:sldId id="303"/>
            <p14:sldId id="374"/>
            <p14:sldId id="324"/>
            <p14:sldId id="380"/>
            <p14:sldId id="381"/>
            <p14:sldId id="323"/>
            <p14:sldId id="304"/>
            <p14:sldId id="330"/>
            <p14:sldId id="326"/>
            <p14:sldId id="329"/>
            <p14:sldId id="325"/>
            <p14:sldId id="327"/>
            <p14:sldId id="305"/>
            <p14:sldId id="306"/>
            <p14:sldId id="382"/>
            <p14:sldId id="383"/>
            <p14:sldId id="384"/>
            <p14:sldId id="328"/>
            <p14:sldId id="375"/>
            <p14:sldId id="365"/>
            <p14:sldId id="395"/>
            <p14:sldId id="396"/>
            <p14:sldId id="385"/>
            <p14:sldId id="386"/>
            <p14:sldId id="387"/>
            <p14:sldId id="388"/>
            <p14:sldId id="361"/>
            <p14:sldId id="397"/>
            <p14:sldId id="398"/>
            <p14:sldId id="376"/>
            <p14:sldId id="399"/>
            <p14:sldId id="400"/>
            <p14:sldId id="401"/>
            <p14:sldId id="402"/>
            <p14:sldId id="403"/>
            <p14:sldId id="404"/>
            <p14:sldId id="405"/>
            <p14:sldId id="406"/>
            <p14:sldId id="362"/>
            <p14:sldId id="394"/>
            <p14:sldId id="363"/>
            <p14:sldId id="364"/>
            <p14:sldId id="407"/>
            <p14:sldId id="408"/>
            <p14:sldId id="409"/>
            <p14:sldId id="410"/>
          </p14:sldIdLst>
        </p14:section>
        <p14:section name="Untitled Section" id="{9DBF03CC-AA14-446E-AE4C-54AB1993BD6E}">
          <p14:sldIdLst>
            <p14:sldId id="411"/>
            <p14:sldId id="412"/>
            <p14:sldId id="413"/>
            <p14:sldId id="307"/>
            <p14:sldId id="308"/>
            <p14:sldId id="309"/>
            <p14:sldId id="310"/>
            <p14:sldId id="311"/>
            <p14:sldId id="312"/>
            <p14:sldId id="313"/>
            <p14:sldId id="316"/>
            <p14:sldId id="314"/>
            <p14:sldId id="315"/>
            <p14:sldId id="359"/>
            <p14:sldId id="360"/>
            <p14:sldId id="357"/>
            <p14:sldId id="389"/>
            <p14:sldId id="358"/>
            <p14:sldId id="331"/>
            <p14:sldId id="332"/>
            <p14:sldId id="333"/>
            <p14:sldId id="334"/>
            <p14:sldId id="335"/>
            <p14:sldId id="336"/>
            <p14:sldId id="337"/>
            <p14:sldId id="338"/>
            <p14:sldId id="339"/>
            <p14:sldId id="340"/>
            <p14:sldId id="341"/>
            <p14:sldId id="342"/>
            <p14:sldId id="343"/>
            <p14:sldId id="344"/>
            <p14:sldId id="345"/>
            <p14:sldId id="347"/>
            <p14:sldId id="346"/>
            <p14:sldId id="348"/>
            <p14:sldId id="353"/>
            <p14:sldId id="354"/>
            <p14:sldId id="349"/>
            <p14:sldId id="351"/>
            <p14:sldId id="317"/>
            <p14:sldId id="319"/>
            <p14:sldId id="320"/>
            <p14:sldId id="321"/>
            <p14:sldId id="318"/>
            <p14:sldId id="366"/>
            <p14:sldId id="390"/>
            <p14:sldId id="367"/>
            <p14:sldId id="391"/>
            <p14:sldId id="368"/>
            <p14:sldId id="392"/>
            <p14:sldId id="3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25/05/2015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25/05/2015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25/05/2015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25/05/2015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25/05/2015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25/05/2015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25/05/2015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25/05/2015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25/05/2015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25/05/2015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hyperlink" Target="https://github.com/apedrina/altaperformance.git"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gif"/><Relationship Id="rId4" Type="http://schemas.openxmlformats.org/officeDocument/2006/relationships/image" Target="../media/image14.jpeg"/><Relationship Id="rId9"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jjs</a:t>
            </a:r>
            <a:endParaRPr lang="pt-BR" dirty="0"/>
          </a:p>
        </p:txBody>
      </p:sp>
      <p:sp>
        <p:nvSpPr>
          <p:cNvPr id="3" name="Content Placeholder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3629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22601"/>
            <a:ext cx="6473942" cy="11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27964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Flags</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78370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Print</a:t>
            </a:r>
            <a:endParaRPr lang="pt-BR" dirty="0"/>
          </a:p>
        </p:txBody>
      </p:sp>
      <p:sp>
        <p:nvSpPr>
          <p:cNvPr id="3" name="Espaço Reservado para Conteúdo 2"/>
          <p:cNvSpPr>
            <a:spLocks noGrp="1"/>
          </p:cNvSpPr>
          <p:nvPr>
            <p:ph idx="1"/>
          </p:nvPr>
        </p:nvSpPr>
        <p:spPr/>
        <p:txBody>
          <a:bodyPr/>
          <a:lstStyle/>
          <a:p>
            <a:r>
              <a:rPr lang="en-US" dirty="0"/>
              <a:t>-</a:t>
            </a:r>
            <a:r>
              <a:rPr lang="en-US" dirty="0" err="1"/>
              <a:t>XX:NewSize</a:t>
            </a:r>
            <a:r>
              <a:rPr lang="en-US" dirty="0"/>
              <a:t> and -</a:t>
            </a:r>
            <a:r>
              <a:rPr lang="en-US" dirty="0" err="1"/>
              <a:t>XX:MaxNewSize</a:t>
            </a:r>
            <a:endParaRPr lang="en-US" dirty="0"/>
          </a:p>
          <a:p>
            <a:r>
              <a:rPr lang="en-US" dirty="0"/>
              <a:t>-</a:t>
            </a:r>
            <a:r>
              <a:rPr lang="en-US" dirty="0" err="1"/>
              <a:t>XX:NewRatio</a:t>
            </a:r>
            <a:endParaRPr lang="en-US" dirty="0"/>
          </a:p>
          <a:p>
            <a:r>
              <a:rPr lang="en-US" dirty="0"/>
              <a:t>-</a:t>
            </a:r>
            <a:r>
              <a:rPr lang="en-US" dirty="0" err="1" smtClean="0"/>
              <a:t>XX:SurvivorRatio</a:t>
            </a:r>
            <a:endParaRPr lang="en-US" dirty="0" smtClean="0"/>
          </a:p>
          <a:p>
            <a:r>
              <a:rPr lang="en-US" dirty="0" smtClean="0"/>
              <a:t>And so…</a:t>
            </a:r>
            <a:endParaRPr lang="pt-BR" dirty="0"/>
          </a:p>
        </p:txBody>
      </p:sp>
    </p:spTree>
    <p:extLst>
      <p:ext uri="{BB962C8B-B14F-4D97-AF65-F5344CB8AC3E}">
        <p14:creationId xmlns:p14="http://schemas.microsoft.com/office/powerpoint/2010/main" val="334194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MAT </a:t>
            </a:r>
            <a:r>
              <a:rPr lang="pt-BR" dirty="0" err="1" smtClean="0"/>
              <a:t>and</a:t>
            </a:r>
            <a:r>
              <a:rPr lang="pt-BR" dirty="0" smtClean="0"/>
              <a:t> GCMV</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3723254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Anlyzer</a:t>
            </a:r>
            <a:r>
              <a:rPr lang="pt-BR" dirty="0" smtClean="0"/>
              <a:t> Tool</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8295134" cy="442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4592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1400" dirty="0"/>
              <a:t>https://www.ibm.com/developerworks/java/jdk/tools/gcmv/#download</a:t>
            </a:r>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151" y="2348880"/>
            <a:ext cx="743126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8248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Using</a:t>
            </a:r>
            <a:r>
              <a:rPr lang="pt-BR" dirty="0" smtClean="0"/>
              <a:t> </a:t>
            </a:r>
            <a:r>
              <a:rPr lang="pt-BR" dirty="0" err="1" smtClean="0"/>
              <a:t>memory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86559871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References</a:t>
            </a:r>
            <a:endParaRPr lang="pt-BR" dirty="0"/>
          </a:p>
        </p:txBody>
      </p:sp>
      <p:sp>
        <p:nvSpPr>
          <p:cNvPr id="3" name="Espaço Reservado para Conteúdo 2"/>
          <p:cNvSpPr>
            <a:spLocks noGrp="1"/>
          </p:cNvSpPr>
          <p:nvPr>
            <p:ph idx="1"/>
          </p:nvPr>
        </p:nvSpPr>
        <p:spPr/>
        <p:txBody>
          <a:bodyPr/>
          <a:lstStyle/>
          <a:p>
            <a:r>
              <a:rPr lang="pt-BR" dirty="0" smtClean="0"/>
              <a:t>Strong</a:t>
            </a:r>
          </a:p>
          <a:p>
            <a:r>
              <a:rPr lang="pt-BR" dirty="0" err="1" smtClean="0"/>
              <a:t>Weak</a:t>
            </a:r>
            <a:endParaRPr lang="pt-BR" dirty="0" smtClean="0"/>
          </a:p>
          <a:p>
            <a:r>
              <a:rPr lang="pt-BR" dirty="0" smtClean="0"/>
              <a:t>Soft</a:t>
            </a:r>
          </a:p>
          <a:p>
            <a:r>
              <a:rPr lang="pt-BR" dirty="0" err="1" smtClean="0"/>
              <a:t>Phanton</a:t>
            </a:r>
            <a:endParaRPr lang="pt-BR" dirty="0" smtClean="0"/>
          </a:p>
          <a:p>
            <a:r>
              <a:rPr lang="pt-BR" dirty="0"/>
              <a:t>-XX:+</a:t>
            </a:r>
            <a:r>
              <a:rPr lang="pt-BR" dirty="0" err="1"/>
              <a:t>PrintReferenceGC</a:t>
            </a:r>
            <a:endParaRPr lang="pt-BR" dirty="0"/>
          </a:p>
        </p:txBody>
      </p:sp>
    </p:spTree>
    <p:extLst>
      <p:ext uri="{BB962C8B-B14F-4D97-AF65-F5344CB8AC3E}">
        <p14:creationId xmlns:p14="http://schemas.microsoft.com/office/powerpoint/2010/main" val="38418474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Weak</a:t>
            </a:r>
            <a:endParaRPr lang="pt-BR" dirty="0"/>
          </a:p>
        </p:txBody>
      </p:sp>
      <p:sp>
        <p:nvSpPr>
          <p:cNvPr id="3" name="Espaço Reservado para Conteúdo 2"/>
          <p:cNvSpPr>
            <a:spLocks noGrp="1"/>
          </p:cNvSpPr>
          <p:nvPr>
            <p:ph idx="1"/>
          </p:nvPr>
        </p:nvSpPr>
        <p:spPr/>
        <p:txBody>
          <a:bodyPr/>
          <a:lstStyle/>
          <a:p>
            <a:endParaRPr lang="pt-B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01788"/>
            <a:ext cx="54483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4198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a:xfrm>
            <a:off x="539552" y="5733256"/>
            <a:ext cx="4392488" cy="720080"/>
          </a:xfrm>
        </p:spPr>
        <p:txBody>
          <a:bodyPr>
            <a:normAutofit/>
          </a:bodyPr>
          <a:lstStyle/>
          <a:p>
            <a:r>
              <a:rPr lang="pt-BR" sz="1800" dirty="0"/>
              <a:t>-</a:t>
            </a:r>
            <a:r>
              <a:rPr lang="pt-BR" sz="1800" dirty="0" err="1"/>
              <a:t>XX:SoftRefLRUPolicyMSPerMB</a:t>
            </a:r>
            <a:r>
              <a:rPr lang="pt-BR" sz="1800" dirty="0"/>
              <a:t>=&lt;N&gt;</a:t>
            </a:r>
          </a:p>
          <a:p>
            <a:endParaRPr lang="pt-BR"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052736"/>
            <a:ext cx="5105400"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21410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p:txBody>
          <a:bodyPr/>
          <a:lstStyle/>
          <a:p>
            <a:endParaRPr lang="pt-B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44" y="2434630"/>
            <a:ext cx="7535172" cy="272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8024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Phantom</a:t>
            </a:r>
            <a:endParaRPr lang="pt-BR" dirty="0"/>
          </a:p>
        </p:txBody>
      </p:sp>
      <p:sp>
        <p:nvSpPr>
          <p:cNvPr id="3" name="Espaço Reservado para Conteúdo 2"/>
          <p:cNvSpPr>
            <a:spLocks noGrp="1"/>
          </p:cNvSpPr>
          <p:nvPr>
            <p:ph idx="1"/>
          </p:nvPr>
        </p:nvSpPr>
        <p:spPr/>
        <p:txBody>
          <a:bodyPr/>
          <a:lstStyle/>
          <a:p>
            <a:endParaRPr lang="pt-B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91469"/>
            <a:ext cx="65532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9066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Finalize - Guardian</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500995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961702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FileInputStream</a:t>
            </a:r>
            <a:endParaRPr lang="pt-BR" dirty="0"/>
          </a:p>
        </p:txBody>
      </p:sp>
      <p:sp>
        <p:nvSpPr>
          <p:cNvPr id="3" name="Espaço Reservado para Conteúdo 2"/>
          <p:cNvSpPr>
            <a:spLocks noGrp="1"/>
          </p:cNvSpPr>
          <p:nvPr>
            <p:ph idx="1"/>
          </p:nvPr>
        </p:nvSpPr>
        <p:spPr/>
        <p:txBody>
          <a:bodyPr/>
          <a:lstStyle/>
          <a:p>
            <a:endParaRPr lang="pt-B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670281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85188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Chain </a:t>
            </a:r>
            <a:r>
              <a:rPr lang="pt-BR" dirty="0" err="1" smtClean="0"/>
              <a:t>of</a:t>
            </a:r>
            <a:r>
              <a:rPr lang="pt-BR" dirty="0" smtClean="0"/>
              <a:t> </a:t>
            </a:r>
            <a:r>
              <a:rPr lang="pt-BR" dirty="0" err="1" smtClean="0"/>
              <a:t>finalazers</a:t>
            </a:r>
            <a:endParaRPr lang="pt-BR" dirty="0"/>
          </a:p>
        </p:txBody>
      </p:sp>
      <p:sp>
        <p:nvSpPr>
          <p:cNvPr id="3" name="Espaço Reservado para Conteúdo 2"/>
          <p:cNvSpPr>
            <a:spLocks noGrp="1"/>
          </p:cNvSpPr>
          <p:nvPr>
            <p:ph idx="1"/>
          </p:nvPr>
        </p:nvSpPr>
        <p:spPr/>
        <p:txBody>
          <a:bodyPr/>
          <a:lstStyle/>
          <a:p>
            <a:endParaRPr lang="pt-B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677675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1371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Method</a:t>
            </a:r>
            <a:r>
              <a:rPr lang="pt-BR" dirty="0" smtClean="0"/>
              <a:t> </a:t>
            </a:r>
            <a:r>
              <a:rPr lang="pt-BR" dirty="0" err="1" smtClean="0"/>
              <a:t>factory</a:t>
            </a:r>
            <a:r>
              <a:rPr lang="pt-BR" dirty="0" smtClean="0"/>
              <a:t> /</a:t>
            </a:r>
            <a:r>
              <a:rPr lang="pt-BR" dirty="0" err="1" smtClean="0"/>
              <a:t>Flyweight</a:t>
            </a:r>
            <a:endParaRPr lang="pt-BR" dirty="0"/>
          </a:p>
        </p:txBody>
      </p:sp>
      <p:sp>
        <p:nvSpPr>
          <p:cNvPr id="3" name="Espaço Reservado para Conteúdo 2"/>
          <p:cNvSpPr>
            <a:spLocks noGrp="1"/>
          </p:cNvSpPr>
          <p:nvPr>
            <p:ph idx="1"/>
          </p:nvPr>
        </p:nvSpPr>
        <p:spPr/>
        <p:txBody>
          <a:bodyPr/>
          <a:lstStyle/>
          <a:p>
            <a:endParaRPr lang="pt-B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32834"/>
            <a:ext cx="7621948" cy="71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32474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 </a:t>
            </a:r>
            <a:r>
              <a:rPr lang="pt-BR" dirty="0" err="1" smtClean="0"/>
              <a:t>instanciable</a:t>
            </a:r>
            <a:r>
              <a:rPr lang="pt-BR" dirty="0" smtClean="0"/>
              <a:t> classes</a:t>
            </a:r>
            <a:endParaRPr lang="pt-BR" dirty="0"/>
          </a:p>
        </p:txBody>
      </p:sp>
      <p:sp>
        <p:nvSpPr>
          <p:cNvPr id="3" name="Espaço Reservado para Conteúdo 2"/>
          <p:cNvSpPr>
            <a:spLocks noGrp="1"/>
          </p:cNvSpPr>
          <p:nvPr>
            <p:ph idx="1"/>
          </p:nvPr>
        </p:nvSpPr>
        <p:spPr/>
        <p:txBody>
          <a:bodyPr/>
          <a:lstStyle/>
          <a:p>
            <a:r>
              <a:rPr lang="pt-BR" dirty="0" err="1" smtClean="0"/>
              <a:t>Math</a:t>
            </a:r>
            <a:endParaRPr lang="pt-BR" dirty="0" smtClean="0"/>
          </a:p>
          <a:p>
            <a:r>
              <a:rPr lang="pt-BR" dirty="0" err="1" smtClean="0"/>
              <a:t>Arrays</a:t>
            </a:r>
            <a:endParaRPr lang="pt-BR" dirty="0" smtClean="0"/>
          </a:p>
          <a:p>
            <a:r>
              <a:rPr lang="pt-BR" dirty="0" err="1" smtClean="0"/>
              <a:t>Collections</a:t>
            </a:r>
            <a:endParaRPr lang="pt-B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284984"/>
            <a:ext cx="34194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57792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Lazy</a:t>
            </a:r>
            <a:r>
              <a:rPr lang="pt-BR" dirty="0" smtClean="0"/>
              <a:t> </a:t>
            </a:r>
            <a:r>
              <a:rPr lang="pt-BR" dirty="0" err="1" smtClean="0"/>
              <a:t>initialization</a:t>
            </a:r>
            <a:endParaRPr lang="pt-BR" dirty="0"/>
          </a:p>
        </p:txBody>
      </p:sp>
      <p:sp>
        <p:nvSpPr>
          <p:cNvPr id="3" name="Espaço Reservado para Conteúdo 2"/>
          <p:cNvSpPr>
            <a:spLocks noGrp="1"/>
          </p:cNvSpPr>
          <p:nvPr>
            <p:ph idx="1"/>
          </p:nvPr>
        </p:nvSpPr>
        <p:spPr/>
        <p:txBody>
          <a:bodyPr/>
          <a:lstStyle/>
          <a:p>
            <a:endParaRPr lang="pt-B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20888"/>
            <a:ext cx="6696744" cy="29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04243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endParaRPr lang="pt-BR" dirty="0"/>
          </a:p>
        </p:txBody>
      </p:sp>
      <p:sp>
        <p:nvSpPr>
          <p:cNvPr id="3" name="Espaço Reservado para Conteúdo 2"/>
          <p:cNvSpPr>
            <a:spLocks noGrp="1"/>
          </p:cNvSpPr>
          <p:nvPr>
            <p:ph idx="1"/>
          </p:nvPr>
        </p:nvSpPr>
        <p:spPr/>
        <p:txBody>
          <a:bodyPr/>
          <a:lstStyle/>
          <a:p>
            <a:endParaRPr lang="pt-B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02547"/>
            <a:ext cx="6789618" cy="2754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50498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r>
              <a:rPr lang="pt-BR" dirty="0" smtClean="0"/>
              <a:t> </a:t>
            </a:r>
            <a:r>
              <a:rPr lang="pt-BR" dirty="0" err="1" smtClean="0"/>
              <a:t>enum</a:t>
            </a:r>
            <a:endParaRPr lang="pt-BR" dirty="0"/>
          </a:p>
        </p:txBody>
      </p:sp>
      <p:sp>
        <p:nvSpPr>
          <p:cNvPr id="3" name="Espaço Reservado para Conteúdo 2"/>
          <p:cNvSpPr>
            <a:spLocks noGrp="1"/>
          </p:cNvSpPr>
          <p:nvPr>
            <p:ph idx="1"/>
          </p:nvPr>
        </p:nvSpPr>
        <p:spPr/>
        <p:txBody>
          <a:bodyPr/>
          <a:lstStyle/>
          <a:p>
            <a:endParaRPr lang="pt-B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92688" cy="3686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4798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Thread local</a:t>
            </a:r>
            <a:endParaRPr lang="pt-BR" dirty="0"/>
          </a:p>
        </p:txBody>
      </p:sp>
      <p:sp>
        <p:nvSpPr>
          <p:cNvPr id="3" name="Espaço Reservado para Conteúdo 2"/>
          <p:cNvSpPr>
            <a:spLocks noGrp="1"/>
          </p:cNvSpPr>
          <p:nvPr>
            <p:ph idx="1"/>
          </p:nvPr>
        </p:nvSpPr>
        <p:spPr/>
        <p:txBody>
          <a:bodyPr/>
          <a:lstStyle/>
          <a:p>
            <a:endParaRPr lang="pt-B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0491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72859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String</a:t>
            </a:r>
            <a:endParaRPr lang="pt-BR" dirty="0"/>
          </a:p>
        </p:txBody>
      </p:sp>
      <p:sp>
        <p:nvSpPr>
          <p:cNvPr id="3" name="Espaço Reservado para Conteúdo 2"/>
          <p:cNvSpPr>
            <a:spLocks noGrp="1"/>
          </p:cNvSpPr>
          <p:nvPr>
            <p:ph idx="1"/>
          </p:nvPr>
        </p:nvSpPr>
        <p:spPr/>
        <p:txBody>
          <a:bodyPr/>
          <a:lstStyle/>
          <a:p>
            <a:endParaRPr lang="pt-B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7913"/>
            <a:ext cx="5184576" cy="346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8473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Nothing</a:t>
            </a:r>
            <a:r>
              <a:rPr lang="pt-BR" dirty="0" smtClean="0"/>
              <a:t> new</a:t>
            </a:r>
            <a:endParaRPr lang="pt-BR" dirty="0"/>
          </a:p>
        </p:txBody>
      </p:sp>
      <p:sp>
        <p:nvSpPr>
          <p:cNvPr id="3" name="Espaço Reservado para Conteúdo 2"/>
          <p:cNvSpPr>
            <a:spLocks noGrp="1"/>
          </p:cNvSpPr>
          <p:nvPr>
            <p:ph idx="1"/>
          </p:nvPr>
        </p:nvSpPr>
        <p:spPr/>
        <p:txBody>
          <a:bodyPr>
            <a:normAutofit fontScale="85000" lnSpcReduction="10000"/>
          </a:bodyPr>
          <a:lstStyle/>
          <a:p>
            <a:r>
              <a:rPr lang="pt-BR" dirty="0" smtClean="0"/>
              <a:t>A </a:t>
            </a:r>
            <a:r>
              <a:rPr lang="pt-BR" dirty="0"/>
              <a:t>base </a:t>
            </a:r>
            <a:r>
              <a:rPr lang="pt-BR" dirty="0" err="1"/>
              <a:t>Object</a:t>
            </a:r>
            <a:r>
              <a:rPr lang="pt-BR" dirty="0"/>
              <a:t> </a:t>
            </a:r>
            <a:r>
              <a:rPr lang="pt-BR" dirty="0" err="1"/>
              <a:t>class</a:t>
            </a:r>
            <a:r>
              <a:rPr lang="pt-BR" dirty="0"/>
              <a:t> </a:t>
            </a:r>
            <a:r>
              <a:rPr lang="pt-BR" dirty="0" err="1"/>
              <a:t>from</a:t>
            </a:r>
            <a:r>
              <a:rPr lang="pt-BR" dirty="0"/>
              <a:t> </a:t>
            </a:r>
            <a:r>
              <a:rPr lang="pt-BR" dirty="0" err="1"/>
              <a:t>which</a:t>
            </a:r>
            <a:r>
              <a:rPr lang="pt-BR" dirty="0"/>
              <a:t> </a:t>
            </a:r>
            <a:r>
              <a:rPr lang="pt-BR" dirty="0" err="1"/>
              <a:t>all</a:t>
            </a:r>
            <a:r>
              <a:rPr lang="pt-BR" dirty="0"/>
              <a:t> classes </a:t>
            </a:r>
            <a:r>
              <a:rPr lang="pt-BR" dirty="0" err="1"/>
              <a:t>descend</a:t>
            </a:r>
            <a:r>
              <a:rPr lang="pt-BR" dirty="0"/>
              <a:t>? </a:t>
            </a:r>
            <a:r>
              <a:rPr lang="pt-BR" dirty="0" err="1"/>
              <a:t>Smalltalk</a:t>
            </a:r>
            <a:r>
              <a:rPr lang="pt-BR" dirty="0"/>
              <a:t>.</a:t>
            </a:r>
          </a:p>
          <a:p>
            <a:r>
              <a:rPr lang="pt-BR" dirty="0"/>
              <a:t>Strong </a:t>
            </a:r>
            <a:r>
              <a:rPr lang="pt-BR" dirty="0" err="1"/>
              <a:t>static</a:t>
            </a:r>
            <a:r>
              <a:rPr lang="pt-BR" dirty="0"/>
              <a:t> </a:t>
            </a:r>
            <a:r>
              <a:rPr lang="pt-BR" dirty="0" err="1"/>
              <a:t>type-checking</a:t>
            </a:r>
            <a:r>
              <a:rPr lang="pt-BR" dirty="0"/>
              <a:t> </a:t>
            </a:r>
            <a:r>
              <a:rPr lang="pt-BR" dirty="0" err="1"/>
              <a:t>at</a:t>
            </a:r>
            <a:r>
              <a:rPr lang="pt-BR" dirty="0"/>
              <a:t> compile time? Ada.</a:t>
            </a:r>
          </a:p>
          <a:p>
            <a:r>
              <a:rPr lang="pt-BR" dirty="0" err="1"/>
              <a:t>Multiple</a:t>
            </a:r>
            <a:r>
              <a:rPr lang="pt-BR" dirty="0"/>
              <a:t> interface, single </a:t>
            </a:r>
            <a:r>
              <a:rPr lang="pt-BR" dirty="0" err="1"/>
              <a:t>implementation</a:t>
            </a:r>
            <a:r>
              <a:rPr lang="pt-BR" dirty="0"/>
              <a:t> </a:t>
            </a:r>
            <a:r>
              <a:rPr lang="pt-BR" dirty="0" err="1"/>
              <a:t>inheritance</a:t>
            </a:r>
            <a:r>
              <a:rPr lang="pt-BR" dirty="0"/>
              <a:t>? </a:t>
            </a:r>
            <a:r>
              <a:rPr lang="pt-BR" dirty="0" err="1"/>
              <a:t>Objective</a:t>
            </a:r>
            <a:r>
              <a:rPr lang="pt-BR" dirty="0"/>
              <a:t>-C.</a:t>
            </a:r>
          </a:p>
          <a:p>
            <a:r>
              <a:rPr lang="pt-BR" dirty="0" err="1"/>
              <a:t>Inline</a:t>
            </a:r>
            <a:r>
              <a:rPr lang="pt-BR" dirty="0"/>
              <a:t> </a:t>
            </a:r>
            <a:r>
              <a:rPr lang="pt-BR" dirty="0" err="1"/>
              <a:t>documentation</a:t>
            </a:r>
            <a:r>
              <a:rPr lang="pt-BR" dirty="0"/>
              <a:t>? </a:t>
            </a:r>
            <a:r>
              <a:rPr lang="pt-BR" dirty="0" err="1"/>
              <a:t>CWeb</a:t>
            </a:r>
            <a:r>
              <a:rPr lang="pt-BR" dirty="0"/>
              <a:t>.</a:t>
            </a:r>
          </a:p>
          <a:p>
            <a:r>
              <a:rPr lang="pt-BR" dirty="0"/>
              <a:t>Cross-</a:t>
            </a:r>
            <a:r>
              <a:rPr lang="pt-BR" dirty="0" err="1"/>
              <a:t>platform</a:t>
            </a:r>
            <a:r>
              <a:rPr lang="pt-BR" dirty="0"/>
              <a:t> virtual </a:t>
            </a:r>
            <a:r>
              <a:rPr lang="pt-BR" dirty="0" err="1"/>
              <a:t>machine</a:t>
            </a:r>
            <a:r>
              <a:rPr lang="pt-BR" dirty="0"/>
              <a:t> </a:t>
            </a:r>
            <a:r>
              <a:rPr lang="pt-BR" dirty="0" err="1"/>
              <a:t>and</a:t>
            </a:r>
            <a:r>
              <a:rPr lang="pt-BR" dirty="0"/>
              <a:t> byte </a:t>
            </a:r>
            <a:r>
              <a:rPr lang="pt-BR" dirty="0" err="1"/>
              <a:t>code</a:t>
            </a:r>
            <a:r>
              <a:rPr lang="pt-BR" dirty="0"/>
              <a:t> </a:t>
            </a:r>
            <a:r>
              <a:rPr lang="pt-BR" dirty="0" err="1"/>
              <a:t>with</a:t>
            </a:r>
            <a:r>
              <a:rPr lang="pt-BR" dirty="0"/>
              <a:t> </a:t>
            </a:r>
            <a:r>
              <a:rPr lang="pt-BR" dirty="0" err="1"/>
              <a:t>just</a:t>
            </a:r>
            <a:r>
              <a:rPr lang="pt-BR" dirty="0"/>
              <a:t>-</a:t>
            </a:r>
            <a:r>
              <a:rPr lang="pt-BR" dirty="0" err="1"/>
              <a:t>in-time</a:t>
            </a:r>
            <a:r>
              <a:rPr lang="pt-BR" dirty="0"/>
              <a:t> </a:t>
            </a:r>
            <a:r>
              <a:rPr lang="pt-BR" dirty="0" err="1"/>
              <a:t>compilation</a:t>
            </a:r>
            <a:r>
              <a:rPr lang="pt-BR" dirty="0"/>
              <a:t>? </a:t>
            </a:r>
            <a:r>
              <a:rPr lang="pt-BR" dirty="0" err="1"/>
              <a:t>Smalltalk</a:t>
            </a:r>
            <a:r>
              <a:rPr lang="pt-BR" dirty="0"/>
              <a:t> </a:t>
            </a:r>
            <a:r>
              <a:rPr lang="pt-BR" dirty="0" err="1"/>
              <a:t>again</a:t>
            </a:r>
            <a:r>
              <a:rPr lang="pt-BR" dirty="0"/>
              <a:t>, </a:t>
            </a:r>
            <a:r>
              <a:rPr lang="pt-BR" dirty="0" err="1"/>
              <a:t>especially</a:t>
            </a:r>
            <a:r>
              <a:rPr lang="pt-BR" dirty="0"/>
              <a:t> </a:t>
            </a:r>
            <a:r>
              <a:rPr lang="pt-BR" dirty="0" err="1"/>
              <a:t>Sun’s</a:t>
            </a:r>
            <a:r>
              <a:rPr lang="pt-BR" dirty="0"/>
              <a:t> Self </a:t>
            </a:r>
            <a:r>
              <a:rPr lang="pt-BR" dirty="0" err="1"/>
              <a:t>dialect</a:t>
            </a:r>
            <a:r>
              <a:rPr lang="pt-BR" dirty="0"/>
              <a:t>.</a:t>
            </a:r>
          </a:p>
          <a:p>
            <a:r>
              <a:rPr lang="pt-BR" dirty="0" err="1"/>
              <a:t>Garbage</a:t>
            </a:r>
            <a:r>
              <a:rPr lang="pt-BR" dirty="0"/>
              <a:t> </a:t>
            </a:r>
            <a:r>
              <a:rPr lang="pt-BR" dirty="0" err="1"/>
              <a:t>collection</a:t>
            </a:r>
            <a:r>
              <a:rPr lang="pt-BR" dirty="0"/>
              <a:t>? </a:t>
            </a:r>
            <a:r>
              <a:rPr lang="pt-BR" dirty="0" err="1"/>
              <a:t>Lisp</a:t>
            </a:r>
            <a:r>
              <a:rPr lang="pt-BR" dirty="0"/>
              <a:t>.</a:t>
            </a:r>
          </a:p>
          <a:p>
            <a:r>
              <a:rPr lang="pt-BR" dirty="0" err="1"/>
              <a:t>Primitive</a:t>
            </a:r>
            <a:r>
              <a:rPr lang="pt-BR" dirty="0"/>
              <a:t> </a:t>
            </a:r>
            <a:r>
              <a:rPr lang="pt-BR" dirty="0" err="1"/>
              <a:t>types</a:t>
            </a:r>
            <a:r>
              <a:rPr lang="pt-BR" dirty="0"/>
              <a:t> </a:t>
            </a:r>
            <a:r>
              <a:rPr lang="pt-BR" dirty="0" err="1"/>
              <a:t>and</a:t>
            </a:r>
            <a:r>
              <a:rPr lang="pt-BR" dirty="0"/>
              <a:t> </a:t>
            </a:r>
            <a:r>
              <a:rPr lang="pt-BR" dirty="0" err="1"/>
              <a:t>control</a:t>
            </a:r>
            <a:r>
              <a:rPr lang="pt-BR" dirty="0"/>
              <a:t> </a:t>
            </a:r>
            <a:r>
              <a:rPr lang="pt-BR" dirty="0" err="1"/>
              <a:t>structures</a:t>
            </a:r>
            <a:r>
              <a:rPr lang="pt-BR" dirty="0"/>
              <a:t>? C.</a:t>
            </a:r>
          </a:p>
        </p:txBody>
      </p:sp>
    </p:spTree>
    <p:extLst>
      <p:ext uri="{BB962C8B-B14F-4D97-AF65-F5344CB8AC3E}">
        <p14:creationId xmlns:p14="http://schemas.microsoft.com/office/powerpoint/2010/main" val="5128611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smtClean="0"/>
              <a:t>Micro</a:t>
            </a:r>
            <a:br>
              <a:rPr lang="pt-BR" dirty="0" smtClean="0"/>
            </a:br>
            <a:r>
              <a:rPr lang="pt-BR" dirty="0" smtClean="0"/>
              <a:t>benchmark </a:t>
            </a:r>
            <a:br>
              <a:rPr lang="pt-BR" dirty="0" smtClean="0"/>
            </a:br>
            <a:endParaRPr lang="pt-BR" dirty="0"/>
          </a:p>
        </p:txBody>
      </p:sp>
      <p:sp>
        <p:nvSpPr>
          <p:cNvPr id="5" name="Subtítulo 4"/>
          <p:cNvSpPr>
            <a:spLocks noGrp="1"/>
          </p:cNvSpPr>
          <p:nvPr>
            <p:ph type="subTitle" idx="1"/>
          </p:nvPr>
        </p:nvSpPr>
        <p:spPr/>
        <p:txBody>
          <a:bodyPr/>
          <a:lstStyle/>
          <a:p>
            <a:r>
              <a:rPr lang="pt-BR" dirty="0" smtClean="0"/>
              <a:t>JMH</a:t>
            </a:r>
            <a:endParaRPr lang="pt-BR" dirty="0"/>
          </a:p>
        </p:txBody>
      </p:sp>
    </p:spTree>
    <p:extLst>
      <p:ext uri="{BB962C8B-B14F-4D97-AF65-F5344CB8AC3E}">
        <p14:creationId xmlns:p14="http://schemas.microsoft.com/office/powerpoint/2010/main" val="330834970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Examples</a:t>
            </a:r>
            <a:r>
              <a:rPr lang="pt-BR" dirty="0" smtClean="0"/>
              <a:t> </a:t>
            </a:r>
            <a:r>
              <a:rPr lang="pt-BR" dirty="0" err="1" smtClean="0"/>
              <a:t>on</a:t>
            </a:r>
            <a:r>
              <a:rPr lang="pt-BR" dirty="0" smtClean="0"/>
              <a:t> JMH</a:t>
            </a:r>
            <a:endParaRPr lang="pt-BR" dirty="0"/>
          </a:p>
        </p:txBody>
      </p:sp>
      <p:sp>
        <p:nvSpPr>
          <p:cNvPr id="3" name="Espaço Reservado para Conteúdo 2"/>
          <p:cNvSpPr>
            <a:spLocks noGrp="1"/>
          </p:cNvSpPr>
          <p:nvPr>
            <p:ph idx="1"/>
          </p:nvPr>
        </p:nvSpPr>
        <p:spPr/>
        <p:txBody>
          <a:bodyPr/>
          <a:lstStyle/>
          <a:p>
            <a:r>
              <a:rPr lang="pt-BR" dirty="0">
                <a:hlinkClick r:id="rId2"/>
              </a:rPr>
              <a:t>https://</a:t>
            </a:r>
            <a:r>
              <a:rPr lang="pt-BR" dirty="0" smtClean="0">
                <a:hlinkClick r:id="rId2"/>
              </a:rPr>
              <a:t>github.com/apedrina/altaperformance.git</a:t>
            </a:r>
            <a:endParaRPr lang="pt-BR" dirty="0" smtClean="0"/>
          </a:p>
          <a:p>
            <a:r>
              <a:rPr lang="pt-BR" dirty="0" err="1" smtClean="0"/>
              <a:t>Jmh</a:t>
            </a:r>
            <a:r>
              <a:rPr lang="pt-BR" dirty="0" smtClean="0"/>
              <a:t> </a:t>
            </a:r>
            <a:r>
              <a:rPr lang="pt-BR" dirty="0" err="1" smtClean="0"/>
              <a:t>project</a:t>
            </a:r>
            <a:endParaRPr lang="pt-BR" dirty="0"/>
          </a:p>
        </p:txBody>
      </p:sp>
    </p:spTree>
    <p:extLst>
      <p:ext uri="{BB962C8B-B14F-4D97-AF65-F5344CB8AC3E}">
        <p14:creationId xmlns:p14="http://schemas.microsoft.com/office/powerpoint/2010/main" val="174379202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Application</a:t>
            </a:r>
            <a:r>
              <a:rPr lang="pt-BR" dirty="0" smtClean="0"/>
              <a:t> Web performance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45402154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TomCat tips</a:t>
            </a:r>
            <a:endParaRPr lang="pt-BR" dirty="0"/>
          </a:p>
        </p:txBody>
      </p:sp>
      <p:sp>
        <p:nvSpPr>
          <p:cNvPr id="3" name="Espaço Reservado para Conteúdo 2"/>
          <p:cNvSpPr>
            <a:spLocks noGrp="1"/>
          </p:cNvSpPr>
          <p:nvPr>
            <p:ph idx="1"/>
          </p:nvPr>
        </p:nvSpPr>
        <p:spPr/>
        <p:txBody>
          <a:bodyPr>
            <a:normAutofit fontScale="92500"/>
          </a:bodyPr>
          <a:lstStyle/>
          <a:p>
            <a:r>
              <a:rPr lang="pt-BR" dirty="0" smtClean="0"/>
              <a:t>- maxThreads Connecter</a:t>
            </a:r>
          </a:p>
          <a:p>
            <a:r>
              <a:rPr lang="pt-BR" dirty="0" smtClean="0"/>
              <a:t>Server in front of Tomcat to server static page</a:t>
            </a:r>
          </a:p>
          <a:p>
            <a:r>
              <a:rPr lang="pt-BR" dirty="0"/>
              <a:t>autoDeploy</a:t>
            </a:r>
            <a:r>
              <a:rPr lang="pt-BR" dirty="0" smtClean="0"/>
              <a:t>=</a:t>
            </a:r>
            <a:r>
              <a:rPr lang="pt-BR" i="1" dirty="0" smtClean="0"/>
              <a:t>“false“ in production</a:t>
            </a:r>
          </a:p>
          <a:p>
            <a:r>
              <a:rPr lang="pt-BR" dirty="0"/>
              <a:t>reloadable</a:t>
            </a:r>
            <a:r>
              <a:rPr lang="pt-BR" dirty="0" smtClean="0"/>
              <a:t>=</a:t>
            </a:r>
            <a:r>
              <a:rPr lang="pt-BR" i="1" dirty="0" smtClean="0"/>
              <a:t>“false“ in production</a:t>
            </a:r>
            <a:endParaRPr lang="pt-BR" dirty="0" smtClean="0"/>
          </a:p>
          <a:p>
            <a:r>
              <a:rPr lang="pt-BR" dirty="0" smtClean="0"/>
              <a:t>Compress </a:t>
            </a:r>
            <a:r>
              <a:rPr lang="pt-BR" dirty="0" smtClean="0"/>
              <a:t>the output</a:t>
            </a:r>
          </a:p>
          <a:p>
            <a:r>
              <a:rPr lang="pt-BR" dirty="0" smtClean="0"/>
              <a:t>Combine CSS </a:t>
            </a:r>
            <a:r>
              <a:rPr lang="pt-BR" dirty="0" err="1" smtClean="0"/>
              <a:t>and</a:t>
            </a:r>
            <a:r>
              <a:rPr lang="pt-BR" dirty="0" smtClean="0"/>
              <a:t> JS </a:t>
            </a:r>
            <a:r>
              <a:rPr lang="pt-BR" dirty="0" err="1" smtClean="0"/>
              <a:t>resources</a:t>
            </a:r>
            <a:endParaRPr lang="pt-BR" dirty="0" smtClean="0"/>
          </a:p>
          <a:p>
            <a:r>
              <a:rPr lang="pt-BR" dirty="0" err="1" smtClean="0"/>
              <a:t>Produce</a:t>
            </a:r>
            <a:r>
              <a:rPr lang="pt-BR" dirty="0" smtClean="0"/>
              <a:t> </a:t>
            </a:r>
            <a:r>
              <a:rPr lang="pt-BR" dirty="0" err="1" smtClean="0"/>
              <a:t>less</a:t>
            </a:r>
            <a:r>
              <a:rPr lang="pt-BR" dirty="0" smtClean="0"/>
              <a:t> </a:t>
            </a:r>
            <a:r>
              <a:rPr lang="pt-BR" dirty="0" err="1" smtClean="0"/>
              <a:t>whitspace</a:t>
            </a:r>
            <a:endParaRPr lang="pt-BR" dirty="0" smtClean="0"/>
          </a:p>
          <a:p>
            <a:r>
              <a:rPr lang="pt-BR" dirty="0" smtClean="0"/>
              <a:t>-</a:t>
            </a:r>
            <a:r>
              <a:rPr lang="pt-BR" dirty="0" err="1" smtClean="0"/>
              <a:t>Xss</a:t>
            </a:r>
            <a:r>
              <a:rPr lang="pt-BR" dirty="0" smtClean="0"/>
              <a:t> – thread </a:t>
            </a:r>
            <a:r>
              <a:rPr lang="pt-BR" dirty="0" err="1" smtClean="0"/>
              <a:t>stack</a:t>
            </a:r>
            <a:r>
              <a:rPr lang="pt-BR" dirty="0" smtClean="0"/>
              <a:t> </a:t>
            </a:r>
            <a:r>
              <a:rPr lang="pt-BR" dirty="0" err="1" smtClean="0"/>
              <a:t>size</a:t>
            </a:r>
            <a:endParaRPr lang="pt-BR" dirty="0"/>
          </a:p>
        </p:txBody>
      </p:sp>
    </p:spTree>
    <p:extLst>
      <p:ext uri="{BB962C8B-B14F-4D97-AF65-F5344CB8AC3E}">
        <p14:creationId xmlns:p14="http://schemas.microsoft.com/office/powerpoint/2010/main" val="172095367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Agent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6698981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Aop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58614822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a:t>
            </a:r>
            <a:endParaRPr lang="pt-BR" dirty="0"/>
          </a:p>
        </p:txBody>
      </p:sp>
      <p:sp>
        <p:nvSpPr>
          <p:cNvPr id="5" name="Subtítulo 4"/>
          <p:cNvSpPr>
            <a:spLocks noGrp="1"/>
          </p:cNvSpPr>
          <p:nvPr>
            <p:ph type="subTitle" idx="1"/>
          </p:nvPr>
        </p:nvSpPr>
        <p:spPr/>
        <p:txBody>
          <a:bodyPr/>
          <a:lstStyle/>
          <a:p>
            <a:r>
              <a:rPr lang="pt-BR" dirty="0" smtClean="0"/>
              <a:t>DDD e SOA</a:t>
            </a:r>
            <a:endParaRPr lang="pt-BR" dirty="0"/>
          </a:p>
        </p:txBody>
      </p:sp>
    </p:spTree>
    <p:extLst>
      <p:ext uri="{BB962C8B-B14F-4D97-AF65-F5344CB8AC3E}">
        <p14:creationId xmlns:p14="http://schemas.microsoft.com/office/powerpoint/2010/main" val="312423122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Three</a:t>
            </a:r>
            <a:r>
              <a:rPr lang="pt-BR" dirty="0" smtClean="0"/>
              <a:t> </a:t>
            </a:r>
            <a:r>
              <a:rPr lang="pt-BR" dirty="0" err="1" smtClean="0"/>
              <a:t>layers</a:t>
            </a:r>
            <a:endParaRPr lang="pt-BR" dirty="0"/>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624683"/>
            <a:ext cx="50482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09383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BoundedContext</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70931"/>
            <a:ext cx="50101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66072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Events</a:t>
            </a:r>
            <a:r>
              <a:rPr lang="pt-BR" dirty="0" smtClean="0"/>
              <a:t> </a:t>
            </a:r>
            <a:r>
              <a:rPr lang="pt-BR" dirty="0" err="1" smtClean="0"/>
              <a:t>and</a:t>
            </a:r>
            <a:r>
              <a:rPr lang="pt-BR" dirty="0" smtClean="0"/>
              <a:t> </a:t>
            </a:r>
            <a:r>
              <a:rPr lang="pt-BR" dirty="0" err="1" smtClean="0"/>
              <a:t>jms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2461989"/>
            <a:ext cx="64293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15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Versions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the</a:t>
            </a:r>
            <a:r>
              <a:rPr lang="pt-BR" dirty="0" smtClean="0"/>
              <a:t> </a:t>
            </a:r>
            <a:r>
              <a:rPr lang="pt-BR" dirty="0" err="1" smtClean="0"/>
              <a:t>microservices</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577154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49014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Agile</a:t>
            </a:r>
            <a:r>
              <a:rPr lang="pt-BR" dirty="0" smtClean="0"/>
              <a:t> manifesto</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41456497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119188"/>
            <a:ext cx="781050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95889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lstStyle/>
          <a:p>
            <a:r>
              <a:rPr lang="pt-BR" dirty="0" err="1" smtClean="0"/>
              <a:t>Scrum</a:t>
            </a:r>
            <a:endParaRPr lang="pt-BR" dirty="0"/>
          </a:p>
        </p:txBody>
      </p:sp>
      <p:sp>
        <p:nvSpPr>
          <p:cNvPr id="7" name="Subtítulo 6"/>
          <p:cNvSpPr>
            <a:spLocks noGrp="1"/>
          </p:cNvSpPr>
          <p:nvPr>
            <p:ph type="subTitle" idx="1"/>
          </p:nvPr>
        </p:nvSpPr>
        <p:spPr/>
        <p:txBody>
          <a:bodyPr/>
          <a:lstStyle/>
          <a:p>
            <a:endParaRPr lang="pt-BR"/>
          </a:p>
        </p:txBody>
      </p:sp>
    </p:spTree>
    <p:extLst>
      <p:ext uri="{BB962C8B-B14F-4D97-AF65-F5344CB8AC3E}">
        <p14:creationId xmlns:p14="http://schemas.microsoft.com/office/powerpoint/2010/main" val="5671698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80728"/>
            <a:ext cx="3600400" cy="4927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39228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XP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229777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Practices</a:t>
            </a:r>
            <a:endParaRPr lang="pt-BR" dirty="0"/>
          </a:p>
        </p:txBody>
      </p:sp>
      <p:sp>
        <p:nvSpPr>
          <p:cNvPr id="3" name="Espaço Reservado para Conteúdo 2"/>
          <p:cNvSpPr>
            <a:spLocks noGrp="1"/>
          </p:cNvSpPr>
          <p:nvPr>
            <p:ph idx="1"/>
          </p:nvPr>
        </p:nvSpPr>
        <p:spPr/>
        <p:txBody>
          <a:bodyPr/>
          <a:lstStyle/>
          <a:p>
            <a:r>
              <a:rPr lang="pt-BR" dirty="0" smtClean="0"/>
              <a:t>TDD</a:t>
            </a:r>
          </a:p>
          <a:p>
            <a:r>
              <a:rPr lang="pt-BR" dirty="0" err="1" smtClean="0"/>
              <a:t>Pair</a:t>
            </a:r>
            <a:r>
              <a:rPr lang="pt-BR" dirty="0" smtClean="0"/>
              <a:t> </a:t>
            </a:r>
            <a:r>
              <a:rPr lang="pt-BR" dirty="0" err="1" smtClean="0"/>
              <a:t>Programming</a:t>
            </a:r>
            <a:endParaRPr lang="pt-BR" dirty="0" smtClean="0"/>
          </a:p>
          <a:p>
            <a:r>
              <a:rPr lang="pt-BR" dirty="0" err="1" smtClean="0"/>
              <a:t>Continuous</a:t>
            </a:r>
            <a:r>
              <a:rPr lang="pt-BR" dirty="0" smtClean="0"/>
              <a:t> </a:t>
            </a:r>
            <a:r>
              <a:rPr lang="pt-BR" dirty="0" err="1" smtClean="0"/>
              <a:t>integration</a:t>
            </a:r>
            <a:endParaRPr lang="pt-BR" dirty="0"/>
          </a:p>
        </p:txBody>
      </p:sp>
    </p:spTree>
    <p:extLst>
      <p:ext uri="{BB962C8B-B14F-4D97-AF65-F5344CB8AC3E}">
        <p14:creationId xmlns:p14="http://schemas.microsoft.com/office/powerpoint/2010/main" val="23518639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Clean </a:t>
            </a:r>
            <a:r>
              <a:rPr lang="pt-BR" dirty="0" err="1" smtClean="0"/>
              <a:t>code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255412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err="1" smtClean="0"/>
              <a:t>Nowadays</a:t>
            </a:r>
            <a:endParaRPr lang="pt-BR" dirty="0"/>
          </a:p>
        </p:txBody>
      </p:sp>
      <p:sp>
        <p:nvSpPr>
          <p:cNvPr id="4" name="Espaço Reservado para Conteúdo 3"/>
          <p:cNvSpPr>
            <a:spLocks noGrp="1"/>
          </p:cNvSpPr>
          <p:nvPr>
            <p:ph type="subTitle" idx="1"/>
          </p:nvPr>
        </p:nvSpPr>
        <p:spPr/>
        <p:txBody>
          <a:bodyPr/>
          <a:lstStyle/>
          <a:p>
            <a:r>
              <a:rPr lang="pt-BR" dirty="0" smtClean="0"/>
              <a:t>Java </a:t>
            </a:r>
            <a:r>
              <a:rPr lang="pt-BR" dirty="0" err="1" smtClean="0"/>
              <a:t>now</a:t>
            </a:r>
            <a:r>
              <a:rPr lang="pt-BR" dirty="0" smtClean="0"/>
              <a:t> !!!</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a:t>
            </a:r>
            <a:r>
              <a:rPr lang="pt-BR" dirty="0" err="1" smtClean="0"/>
              <a:t>and</a:t>
            </a:r>
            <a:r>
              <a:rPr lang="pt-BR" dirty="0" smtClean="0"/>
              <a:t>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a:t>
            </a:r>
            <a:r>
              <a:rPr lang="pt-BR" dirty="0" err="1" smtClean="0"/>
              <a:t>and</a:t>
            </a:r>
            <a:r>
              <a:rPr lang="pt-BR" dirty="0" smtClean="0"/>
              <a:t> dynamics </a:t>
            </a:r>
            <a:r>
              <a:rPr lang="pt-BR" dirty="0" err="1" smtClean="0"/>
              <a:t>languages</a:t>
            </a:r>
            <a:endParaRPr lang="pt-BR" dirty="0"/>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en-US" b="1" dirty="0" smtClean="0"/>
              <a:t>TIOBE </a:t>
            </a:r>
            <a:r>
              <a:rPr lang="en-US" sz="1300" b="1" dirty="0"/>
              <a:t>checks more than 300 million lines of software </a:t>
            </a:r>
            <a:r>
              <a:rPr lang="en-US" sz="1300" b="1" dirty="0" smtClean="0"/>
              <a:t>code for its</a:t>
            </a:r>
            <a:r>
              <a:rPr lang="en-US" sz="1300" b="1" dirty="0"/>
              <a:t> </a:t>
            </a:r>
            <a:r>
              <a:rPr lang="en-US" sz="1300" b="1" dirty="0" smtClean="0"/>
              <a:t>customers</a:t>
            </a:r>
            <a:r>
              <a:rPr lang="en-US" sz="1300" b="1" dirty="0"/>
              <a:t> world-wide, real-time, each day.</a:t>
            </a:r>
            <a:endParaRPr lang="pt-BR" sz="1300" b="1"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a:t>M</a:t>
            </a:r>
            <a:r>
              <a:rPr lang="pt-BR" dirty="0" smtClean="0"/>
              <a:t>arket</a:t>
            </a:r>
            <a:endParaRPr lang="pt-BR" dirty="0"/>
          </a:p>
        </p:txBody>
      </p:sp>
      <p:sp>
        <p:nvSpPr>
          <p:cNvPr id="5" name="Subtítulo 4"/>
          <p:cNvSpPr>
            <a:spLocks noGrp="1"/>
          </p:cNvSpPr>
          <p:nvPr>
            <p:ph type="subTitle" idx="1"/>
          </p:nvPr>
        </p:nvSpPr>
        <p:spPr/>
        <p:txBody>
          <a:bodyPr/>
          <a:lstStyle/>
          <a:p>
            <a:r>
              <a:rPr lang="pt-BR" dirty="0" smtClean="0"/>
              <a:t>In Brasil </a:t>
            </a:r>
            <a:r>
              <a:rPr lang="pt-BR" dirty="0" err="1" smtClean="0"/>
              <a:t>and</a:t>
            </a:r>
            <a:r>
              <a:rPr lang="pt-BR" dirty="0" smtClean="0"/>
              <a:t> in </a:t>
            </a:r>
            <a:r>
              <a:rPr lang="pt-BR" dirty="0" err="1" smtClean="0"/>
              <a:t>the</a:t>
            </a:r>
            <a:r>
              <a:rPr lang="pt-BR" dirty="0" smtClean="0"/>
              <a:t> world</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Some </a:t>
            </a:r>
            <a:r>
              <a:rPr lang="pt-BR" dirty="0" err="1" smtClean="0"/>
              <a:t>companies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How</a:t>
            </a:r>
            <a:r>
              <a:rPr lang="pt-BR" dirty="0" smtClean="0"/>
              <a:t> </a:t>
            </a:r>
            <a:r>
              <a:rPr lang="pt-BR" dirty="0" err="1" smtClean="0"/>
              <a:t>to</a:t>
            </a:r>
            <a:r>
              <a:rPr lang="pt-BR" dirty="0" smtClean="0"/>
              <a:t> surf </a:t>
            </a:r>
            <a:r>
              <a:rPr lang="pt-BR" dirty="0" err="1" smtClean="0"/>
              <a:t>current</a:t>
            </a:r>
            <a:r>
              <a:rPr lang="pt-BR" dirty="0" smtClean="0"/>
              <a:t> </a:t>
            </a:r>
            <a:r>
              <a:rPr lang="pt-BR" dirty="0" err="1" smtClean="0"/>
              <a:t>wave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1920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This</a:t>
            </a:r>
            <a:r>
              <a:rPr lang="pt-BR" dirty="0" smtClean="0"/>
              <a:t> </a:t>
            </a:r>
            <a:r>
              <a:rPr lang="pt-BR" dirty="0" err="1" smtClean="0"/>
              <a:t>makes</a:t>
            </a:r>
            <a:r>
              <a:rPr lang="pt-BR" dirty="0" smtClean="0"/>
              <a:t> </a:t>
            </a:r>
            <a:r>
              <a:rPr lang="pt-BR" dirty="0" err="1" smtClean="0"/>
              <a:t>the</a:t>
            </a:r>
            <a:r>
              <a:rPr lang="pt-BR" dirty="0" smtClean="0"/>
              <a:t> </a:t>
            </a:r>
            <a:r>
              <a:rPr lang="pt-BR" dirty="0" err="1" smtClean="0"/>
              <a:t>differences</a:t>
            </a:r>
            <a:r>
              <a:rPr lang="pt-BR" dirty="0" smtClean="0"/>
              <a:t>	</a:t>
            </a:r>
            <a:endParaRPr lang="pt-BR" dirty="0"/>
          </a:p>
        </p:txBody>
      </p:sp>
      <p:sp>
        <p:nvSpPr>
          <p:cNvPr id="3" name="Espaço Reservado para Conteúdo 2"/>
          <p:cNvSpPr>
            <a:spLocks noGrp="1"/>
          </p:cNvSpPr>
          <p:nvPr>
            <p:ph idx="1"/>
          </p:nvPr>
        </p:nvSpPr>
        <p:spPr/>
        <p:txBody>
          <a:bodyPr/>
          <a:lstStyle/>
          <a:p>
            <a:r>
              <a:rPr lang="pt-BR" dirty="0" err="1"/>
              <a:t>Solid</a:t>
            </a:r>
            <a:r>
              <a:rPr lang="pt-BR" dirty="0"/>
              <a:t> </a:t>
            </a:r>
            <a:r>
              <a:rPr lang="pt-BR" dirty="0" err="1"/>
              <a:t>principles</a:t>
            </a:r>
            <a:r>
              <a:rPr lang="pt-BR" dirty="0"/>
              <a:t> OO</a:t>
            </a:r>
            <a:endParaRPr lang="pt-BR" dirty="0" smtClean="0"/>
          </a:p>
          <a:p>
            <a:r>
              <a:rPr lang="pt-BR" dirty="0" smtClean="0"/>
              <a:t>Design </a:t>
            </a:r>
            <a:r>
              <a:rPr lang="pt-BR" dirty="0" err="1" smtClean="0"/>
              <a:t>Patterns</a:t>
            </a:r>
            <a:endParaRPr lang="pt-BR" dirty="0" smtClean="0"/>
          </a:p>
          <a:p>
            <a:r>
              <a:rPr lang="pt-BR" dirty="0" smtClean="0"/>
              <a:t>S.O.L.I.D</a:t>
            </a:r>
          </a:p>
          <a:p>
            <a:r>
              <a:rPr lang="pt-BR" dirty="0" smtClean="0"/>
              <a:t>Clean </a:t>
            </a:r>
            <a:r>
              <a:rPr lang="pt-BR" dirty="0" err="1" smtClean="0"/>
              <a:t>code</a:t>
            </a:r>
            <a:endParaRPr lang="pt-BR" dirty="0" smtClean="0"/>
          </a:p>
          <a:p>
            <a:r>
              <a:rPr lang="pt-BR" dirty="0" err="1" smtClean="0"/>
              <a:t>Automated</a:t>
            </a:r>
            <a:r>
              <a:rPr lang="pt-BR" dirty="0" smtClean="0"/>
              <a:t> </a:t>
            </a:r>
            <a:r>
              <a:rPr lang="pt-BR" dirty="0" err="1" smtClean="0"/>
              <a:t>Testing</a:t>
            </a:r>
            <a:endParaRPr lang="pt-BR" dirty="0" smtClean="0"/>
          </a:p>
          <a:p>
            <a:r>
              <a:rPr lang="pt-BR" dirty="0" smtClean="0"/>
              <a:t>TDD</a:t>
            </a:r>
          </a:p>
          <a:p>
            <a:r>
              <a:rPr lang="pt-BR" dirty="0" err="1" smtClean="0"/>
              <a:t>Agile</a:t>
            </a:r>
            <a:r>
              <a:rPr lang="pt-BR" dirty="0" smtClean="0"/>
              <a:t> manifesto</a:t>
            </a:r>
            <a:endParaRPr lang="pt-BR" dirty="0"/>
          </a:p>
        </p:txBody>
      </p:sp>
    </p:spTree>
    <p:extLst>
      <p:ext uri="{BB962C8B-B14F-4D97-AF65-F5344CB8AC3E}">
        <p14:creationId xmlns:p14="http://schemas.microsoft.com/office/powerpoint/2010/main" val="1894637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A Tecnologia Java</a:t>
            </a:r>
          </a:p>
          <a:p>
            <a:r>
              <a:rPr lang="pt-BR" dirty="0" smtClean="0"/>
              <a:t>História do Java</a:t>
            </a:r>
          </a:p>
          <a:p>
            <a:r>
              <a:rPr lang="pt-BR" dirty="0" smtClean="0"/>
              <a:t>Java na atualidade</a:t>
            </a:r>
          </a:p>
          <a:p>
            <a:r>
              <a:rPr lang="pt-BR" dirty="0" smtClean="0"/>
              <a:t>Java e mercado de trabalho</a:t>
            </a:r>
          </a:p>
          <a:p>
            <a:r>
              <a:rPr lang="pt-BR" dirty="0" smtClean="0"/>
              <a:t>Como surfar a atual onda</a:t>
            </a:r>
          </a:p>
          <a:p>
            <a:r>
              <a:rPr lang="pt-BR" dirty="0" smtClean="0"/>
              <a:t>Performance</a:t>
            </a:r>
          </a:p>
          <a:p>
            <a:r>
              <a:rPr lang="pt-BR" dirty="0" smtClean="0"/>
              <a:t>Arquitetura da JVM</a:t>
            </a:r>
          </a:p>
          <a:p>
            <a:r>
              <a:rPr lang="pt-BR" dirty="0" smtClean="0"/>
              <a:t>Modelo de Memória</a:t>
            </a:r>
          </a:p>
          <a:p>
            <a:r>
              <a:rPr lang="pt-BR" dirty="0" err="1" smtClean="0"/>
              <a:t>Garbage</a:t>
            </a:r>
            <a:r>
              <a:rPr lang="pt-BR" dirty="0" smtClean="0"/>
              <a:t> </a:t>
            </a:r>
            <a:r>
              <a:rPr lang="pt-BR" dirty="0" err="1" smtClean="0"/>
              <a:t>Collector</a:t>
            </a:r>
            <a:endParaRPr lang="pt-BR" dirty="0" smtClean="0"/>
          </a:p>
          <a:p>
            <a:r>
              <a:rPr lang="pt-BR" dirty="0" err="1" smtClean="0"/>
              <a:t>Classloader</a:t>
            </a:r>
            <a:endParaRPr lang="pt-BR" dirty="0" smtClean="0"/>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a:t>
            </a:r>
            <a:r>
              <a:rPr lang="pt-BR" dirty="0" err="1" smtClean="0"/>
              <a:t>and</a:t>
            </a:r>
            <a:r>
              <a:rPr lang="pt-BR" dirty="0" smtClean="0"/>
              <a:t> </a:t>
            </a:r>
            <a:r>
              <a:rPr lang="pt-BR" dirty="0" err="1" smtClean="0"/>
              <a:t>average</a:t>
            </a:r>
            <a:r>
              <a:rPr lang="pt-BR" dirty="0" smtClean="0"/>
              <a:t> time</a:t>
            </a:r>
          </a:p>
          <a:p>
            <a:r>
              <a:rPr lang="pt-BR" dirty="0" err="1" smtClean="0"/>
              <a:t>Ex</a:t>
            </a:r>
            <a:r>
              <a:rPr lang="pt-BR" dirty="0"/>
              <a:t>: </a:t>
            </a:r>
            <a:r>
              <a:rPr lang="pt-BR" dirty="0" smtClean="0"/>
              <a:t>500ops </a:t>
            </a:r>
            <a:r>
              <a:rPr lang="pt-BR" dirty="0" err="1" smtClean="0"/>
              <a:t>at</a:t>
            </a:r>
            <a:r>
              <a:rPr lang="pt-BR" dirty="0" smtClean="0"/>
              <a:t> </a:t>
            </a:r>
            <a:r>
              <a:rPr lang="pt-BR" dirty="0"/>
              <a:t>0.5s x 400ops </a:t>
            </a:r>
            <a:r>
              <a:rPr lang="pt-BR" dirty="0" err="1" smtClean="0"/>
              <a:t>at</a:t>
            </a:r>
            <a:r>
              <a:rPr lang="pt-BR" dirty="0" smtClean="0"/>
              <a:t> </a:t>
            </a:r>
            <a:r>
              <a:rPr lang="pt-BR" dirty="0"/>
              <a:t>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fontScale="92500"/>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en-US" dirty="0" smtClean="0"/>
          </a:p>
          <a:p>
            <a:r>
              <a:rPr lang="pt-BR" dirty="0" err="1"/>
              <a:t>Think</a:t>
            </a:r>
            <a:r>
              <a:rPr lang="pt-BR" dirty="0"/>
              <a:t> time</a:t>
            </a:r>
          </a:p>
          <a:p>
            <a:r>
              <a:rPr lang="pt-BR" dirty="0"/>
              <a:t>Média tempos somados dividido pelo número de </a:t>
            </a:r>
            <a:r>
              <a:rPr lang="pt-BR" dirty="0" err="1"/>
              <a:t>request</a:t>
            </a:r>
            <a:endParaRPr lang="pt-BR" dirty="0"/>
          </a:p>
          <a:p>
            <a:r>
              <a:rPr lang="pt-BR" dirty="0"/>
              <a:t>Porcentagem 90%, 5%, </a:t>
            </a:r>
            <a:r>
              <a:rPr lang="pt-BR" dirty="0" err="1"/>
              <a:t>etc</a:t>
            </a:r>
            <a:endParaRPr lang="pt-BR" dirty="0"/>
          </a:p>
          <a:p>
            <a:pPr marL="68580" indent="0">
              <a:buNone/>
            </a:pP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Architectura</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Overview</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Memory</a:t>
            </a:r>
            <a:r>
              <a:rPr lang="pt-BR" dirty="0" smtClean="0"/>
              <a:t> </a:t>
            </a:r>
            <a:r>
              <a:rPr lang="pt-BR" dirty="0" err="1" smtClean="0"/>
              <a:t>model</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3150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0000" lnSpcReduction="20000"/>
          </a:bodyPr>
          <a:lstStyle/>
          <a:p>
            <a:r>
              <a:rPr lang="pt-BR" dirty="0" smtClean="0"/>
              <a:t>JIT</a:t>
            </a:r>
          </a:p>
          <a:p>
            <a:r>
              <a:rPr lang="pt-BR" dirty="0" err="1" smtClean="0"/>
              <a:t>Engine</a:t>
            </a:r>
            <a:r>
              <a:rPr lang="pt-BR" dirty="0" smtClean="0"/>
              <a:t> de execução</a:t>
            </a:r>
          </a:p>
          <a:p>
            <a:r>
              <a:rPr lang="pt-BR" dirty="0" smtClean="0"/>
              <a:t>JDK Tools</a:t>
            </a:r>
          </a:p>
          <a:p>
            <a:r>
              <a:rPr lang="pt-BR" dirty="0" smtClean="0"/>
              <a:t>MAT e GCMV</a:t>
            </a:r>
          </a:p>
          <a:p>
            <a:r>
              <a:rPr lang="pt-BR" dirty="0" smtClean="0"/>
              <a:t>Usando a memória</a:t>
            </a:r>
          </a:p>
          <a:p>
            <a:r>
              <a:rPr lang="pt-BR" dirty="0" err="1" smtClean="0"/>
              <a:t>Microbenchmark</a:t>
            </a:r>
            <a:endParaRPr lang="pt-BR" dirty="0" smtClean="0"/>
          </a:p>
          <a:p>
            <a:r>
              <a:rPr lang="pt-BR" dirty="0" smtClean="0"/>
              <a:t>Web Performance</a:t>
            </a:r>
          </a:p>
          <a:p>
            <a:r>
              <a:rPr lang="pt-BR" dirty="0" smtClean="0"/>
              <a:t>Agent</a:t>
            </a:r>
          </a:p>
          <a:p>
            <a:r>
              <a:rPr lang="pt-BR" dirty="0" smtClean="0"/>
              <a:t>AOP</a:t>
            </a:r>
          </a:p>
          <a:p>
            <a:r>
              <a:rPr lang="pt-BR" dirty="0" smtClean="0"/>
              <a:t>Manifesto Ágil</a:t>
            </a:r>
          </a:p>
          <a:p>
            <a:r>
              <a:rPr lang="pt-BR" dirty="0" err="1" smtClean="0"/>
              <a:t>Scrum</a:t>
            </a:r>
            <a:endParaRPr lang="pt-BR" dirty="0" smtClean="0"/>
          </a:p>
          <a:p>
            <a:r>
              <a:rPr lang="pt-BR" dirty="0" smtClean="0"/>
              <a:t>XP</a:t>
            </a:r>
          </a:p>
          <a:p>
            <a:r>
              <a:rPr lang="pt-BR" dirty="0" smtClean="0"/>
              <a:t>Clean </a:t>
            </a:r>
            <a:r>
              <a:rPr lang="pt-BR" dirty="0" err="1" smtClean="0"/>
              <a:t>code</a:t>
            </a:r>
            <a:endParaRPr lang="pt-BR" dirty="0" smtClean="0"/>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547296" y="1199246"/>
            <a:ext cx="8129160" cy="4822042"/>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Mastering java bytecode with ASM - GeeCO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92645"/>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47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Imagem18"/>
          <p:cNvPicPr>
            <a:picLocks noGrp="1"/>
          </p:cNvPicPr>
          <p:nvPr>
            <p:ph idx="1"/>
          </p:nvPr>
        </p:nvPicPr>
        <p:blipFill>
          <a:blip r:embed="rId2">
            <a:lum/>
            <a:alphaModFix/>
          </a:blip>
          <a:srcRect/>
          <a:stretch>
            <a:fillRect/>
          </a:stretch>
        </p:blipFill>
        <p:spPr>
          <a:xfrm>
            <a:off x="1547664" y="710836"/>
            <a:ext cx="6185644" cy="5814508"/>
          </a:xfrm>
          <a:prstGeom prst="rect">
            <a:avLst/>
          </a:prstGeom>
        </p:spPr>
      </p:pic>
    </p:spTree>
    <p:extLst>
      <p:ext uri="{BB962C8B-B14F-4D97-AF65-F5344CB8AC3E}">
        <p14:creationId xmlns:p14="http://schemas.microsoft.com/office/powerpoint/2010/main" val="9536763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Out </a:t>
            </a:r>
            <a:r>
              <a:rPr lang="pt-BR" dirty="0" err="1" smtClean="0"/>
              <a:t>of</a:t>
            </a:r>
            <a:r>
              <a:rPr lang="pt-BR" dirty="0" smtClean="0"/>
              <a:t> </a:t>
            </a:r>
            <a:r>
              <a:rPr lang="pt-BR" dirty="0" err="1" smtClean="0"/>
              <a:t>memory</a:t>
            </a:r>
            <a:r>
              <a:rPr lang="pt-BR" dirty="0" smtClean="0"/>
              <a:t> </a:t>
            </a:r>
            <a:r>
              <a:rPr lang="pt-BR" dirty="0" err="1" smtClean="0"/>
              <a:t>errors</a:t>
            </a:r>
            <a:endParaRPr lang="pt-BR" dirty="0"/>
          </a:p>
        </p:txBody>
      </p:sp>
      <p:sp>
        <p:nvSpPr>
          <p:cNvPr id="3" name="Espaço Reservado para Conteúdo 2"/>
          <p:cNvSpPr>
            <a:spLocks noGrp="1"/>
          </p:cNvSpPr>
          <p:nvPr>
            <p:ph idx="1"/>
          </p:nvPr>
        </p:nvSpPr>
        <p:spPr/>
        <p:txBody>
          <a:bodyPr>
            <a:normAutofit lnSpcReduction="10000"/>
          </a:bodyPr>
          <a:lstStyle/>
          <a:p>
            <a:r>
              <a:rPr lang="en-US" dirty="0"/>
              <a:t>No native memory is available for the JVM.</a:t>
            </a:r>
          </a:p>
          <a:p>
            <a:r>
              <a:rPr lang="en-US" dirty="0"/>
              <a:t>The </a:t>
            </a:r>
            <a:r>
              <a:rPr lang="en-US" dirty="0" err="1"/>
              <a:t>permgen</a:t>
            </a:r>
            <a:r>
              <a:rPr lang="en-US" dirty="0"/>
              <a:t> (in Java 7 and earlier) or </a:t>
            </a:r>
            <a:r>
              <a:rPr lang="en-US" dirty="0" err="1"/>
              <a:t>metaspace</a:t>
            </a:r>
            <a:r>
              <a:rPr lang="en-US" dirty="0"/>
              <a:t> (in Java 8) is out of memory.</a:t>
            </a:r>
          </a:p>
          <a:p>
            <a:r>
              <a:rPr lang="en-US" dirty="0"/>
              <a:t>The Java heap itself is out of memory: the application has too many live objects for</a:t>
            </a:r>
          </a:p>
          <a:p>
            <a:pPr marL="68580" indent="0">
              <a:buNone/>
            </a:pPr>
            <a:r>
              <a:rPr lang="en-US" dirty="0" smtClean="0"/>
              <a:t>   the </a:t>
            </a:r>
            <a:r>
              <a:rPr lang="en-US" dirty="0"/>
              <a:t>given heap size.</a:t>
            </a:r>
          </a:p>
          <a:p>
            <a:r>
              <a:rPr lang="en-US" dirty="0"/>
              <a:t>The JVM is spending too much time performing GC.</a:t>
            </a:r>
            <a:endParaRPr lang="pt-BR" dirty="0"/>
          </a:p>
        </p:txBody>
      </p:sp>
    </p:spTree>
    <p:extLst>
      <p:ext uri="{BB962C8B-B14F-4D97-AF65-F5344CB8AC3E}">
        <p14:creationId xmlns:p14="http://schemas.microsoft.com/office/powerpoint/2010/main" val="2240461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r>
              <a:rPr lang="pt-BR" dirty="0" smtClean="0"/>
              <a:t> </a:t>
            </a:r>
            <a:r>
              <a:rPr lang="pt-BR" dirty="0" err="1" smtClean="0"/>
              <a:t>that</a:t>
            </a:r>
            <a:r>
              <a:rPr lang="pt-BR" dirty="0" smtClean="0"/>
              <a:t> </a:t>
            </a:r>
            <a:r>
              <a:rPr lang="pt-BR" dirty="0" err="1" smtClean="0"/>
              <a:t>can</a:t>
            </a:r>
            <a:r>
              <a:rPr lang="pt-BR" dirty="0" smtClean="0"/>
              <a:t> help</a:t>
            </a:r>
            <a:endParaRPr lang="pt-BR" dirty="0"/>
          </a:p>
        </p:txBody>
      </p:sp>
      <p:sp>
        <p:nvSpPr>
          <p:cNvPr id="3" name="Espaço Reservado para Conteúdo 2"/>
          <p:cNvSpPr>
            <a:spLocks noGrp="1"/>
          </p:cNvSpPr>
          <p:nvPr>
            <p:ph idx="1"/>
          </p:nvPr>
        </p:nvSpPr>
        <p:spPr/>
        <p:txBody>
          <a:bodyPr/>
          <a:lstStyle/>
          <a:p>
            <a:r>
              <a:rPr lang="pt-BR" dirty="0"/>
              <a:t>-XX:+</a:t>
            </a:r>
            <a:r>
              <a:rPr lang="pt-BR" dirty="0" err="1"/>
              <a:t>HeapDumpOnOutOfMemoryError</a:t>
            </a:r>
            <a:endParaRPr lang="pt-BR" dirty="0"/>
          </a:p>
          <a:p>
            <a:r>
              <a:rPr lang="pt-BR" dirty="0"/>
              <a:t>-</a:t>
            </a:r>
            <a:r>
              <a:rPr lang="pt-BR" dirty="0" err="1"/>
              <a:t>XX:HeapDumpPath</a:t>
            </a:r>
            <a:r>
              <a:rPr lang="pt-BR" dirty="0"/>
              <a:t>=&lt;path&gt;</a:t>
            </a:r>
          </a:p>
          <a:p>
            <a:r>
              <a:rPr lang="pt-BR" dirty="0"/>
              <a:t>-XX:+</a:t>
            </a:r>
            <a:r>
              <a:rPr lang="pt-BR" dirty="0" err="1"/>
              <a:t>HeapDumpAfterFullGC</a:t>
            </a:r>
            <a:endParaRPr lang="pt-BR" dirty="0"/>
          </a:p>
          <a:p>
            <a:r>
              <a:rPr lang="pt-BR" dirty="0"/>
              <a:t>-XX:+</a:t>
            </a:r>
            <a:r>
              <a:rPr lang="pt-BR" dirty="0" err="1" smtClean="0"/>
              <a:t>HeapDumpBeforeFullGC</a:t>
            </a:r>
            <a:endParaRPr lang="pt-BR" dirty="0" smtClean="0"/>
          </a:p>
          <a:p>
            <a:r>
              <a:rPr lang="pt-BR" dirty="0"/>
              <a:t>-</a:t>
            </a:r>
            <a:r>
              <a:rPr lang="pt-BR" dirty="0" err="1" smtClean="0"/>
              <a:t>XX:GCTimeLimit</a:t>
            </a:r>
            <a:r>
              <a:rPr lang="pt-BR" dirty="0" smtClean="0"/>
              <a:t>=</a:t>
            </a:r>
            <a:r>
              <a:rPr lang="pt-BR" i="1" dirty="0" smtClean="0"/>
              <a:t>N (default 98%)</a:t>
            </a:r>
            <a:endParaRPr lang="pt-BR" dirty="0" smtClean="0"/>
          </a:p>
          <a:p>
            <a:r>
              <a:rPr lang="pt-BR" dirty="0" smtClean="0"/>
              <a:t>-</a:t>
            </a:r>
            <a:r>
              <a:rPr lang="pt-BR" dirty="0" err="1" smtClean="0"/>
              <a:t>XX:GCHeapFreeLimit</a:t>
            </a:r>
            <a:r>
              <a:rPr lang="pt-BR" dirty="0" smtClean="0"/>
              <a:t>=N (default </a:t>
            </a:r>
            <a:r>
              <a:rPr lang="pt-BR" dirty="0" err="1" smtClean="0"/>
              <a:t>is</a:t>
            </a:r>
            <a:r>
              <a:rPr lang="pt-BR" dirty="0" smtClean="0"/>
              <a:t> 2%)</a:t>
            </a:r>
          </a:p>
          <a:p>
            <a:r>
              <a:rPr lang="pt-BR" dirty="0"/>
              <a:t>-XX:+</a:t>
            </a:r>
            <a:r>
              <a:rPr lang="pt-BR" dirty="0" err="1" smtClean="0"/>
              <a:t>UseGCOverheadLimit</a:t>
            </a:r>
            <a:r>
              <a:rPr lang="pt-BR" dirty="0" smtClean="0"/>
              <a:t> (default </a:t>
            </a:r>
            <a:r>
              <a:rPr lang="pt-BR" dirty="0" err="1" smtClean="0"/>
              <a:t>is</a:t>
            </a:r>
            <a:r>
              <a:rPr lang="pt-BR" dirty="0" smtClean="0"/>
              <a:t> </a:t>
            </a:r>
            <a:r>
              <a:rPr lang="pt-BR" dirty="0" err="1" smtClean="0"/>
              <a:t>true</a:t>
            </a:r>
            <a:r>
              <a:rPr lang="pt-BR" dirty="0" smtClean="0"/>
              <a:t>)</a:t>
            </a:r>
          </a:p>
          <a:p>
            <a:endParaRPr lang="pt-BR" dirty="0"/>
          </a:p>
        </p:txBody>
      </p:sp>
    </p:spTree>
    <p:extLst>
      <p:ext uri="{BB962C8B-B14F-4D97-AF65-F5344CB8AC3E}">
        <p14:creationId xmlns:p14="http://schemas.microsoft.com/office/powerpoint/2010/main" val="1054766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Garbage</a:t>
            </a:r>
            <a:r>
              <a:rPr lang="pt-BR" dirty="0" smtClean="0"/>
              <a:t> </a:t>
            </a:r>
            <a:r>
              <a:rPr lang="pt-BR" dirty="0" err="1" smtClean="0"/>
              <a:t>Collector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509964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342916"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005638" cy="431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7073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Kinds</a:t>
            </a:r>
            <a:r>
              <a:rPr lang="pt-BR" dirty="0" smtClean="0"/>
              <a:t> </a:t>
            </a:r>
            <a:r>
              <a:rPr lang="pt-BR" dirty="0" err="1" smtClean="0"/>
              <a:t>of</a:t>
            </a:r>
            <a:r>
              <a:rPr lang="pt-BR" dirty="0" smtClean="0"/>
              <a:t> GC</a:t>
            </a:r>
            <a:endParaRPr lang="pt-BR" dirty="0"/>
          </a:p>
        </p:txBody>
      </p:sp>
      <p:sp>
        <p:nvSpPr>
          <p:cNvPr id="3" name="Espaço Reservado para Conteúdo 2"/>
          <p:cNvSpPr>
            <a:spLocks noGrp="1"/>
          </p:cNvSpPr>
          <p:nvPr>
            <p:ph idx="1"/>
          </p:nvPr>
        </p:nvSpPr>
        <p:spPr/>
        <p:txBody>
          <a:bodyPr>
            <a:normAutofit/>
          </a:bodyPr>
          <a:lstStyle/>
          <a:p>
            <a:r>
              <a:rPr lang="pt-BR" sz="3200" dirty="0"/>
              <a:t>-XX:+</a:t>
            </a:r>
            <a:r>
              <a:rPr lang="pt-BR" sz="3200" dirty="0" err="1" smtClean="0"/>
              <a:t>UseSerialGC</a:t>
            </a:r>
            <a:endParaRPr lang="pt-BR" sz="3200" dirty="0"/>
          </a:p>
          <a:p>
            <a:r>
              <a:rPr lang="pt-BR" sz="3200" dirty="0"/>
              <a:t>-XX:+</a:t>
            </a:r>
            <a:r>
              <a:rPr lang="pt-BR" sz="3200" dirty="0" err="1" smtClean="0"/>
              <a:t>UseParallelGC</a:t>
            </a:r>
            <a:endParaRPr lang="pt-BR" sz="3200" dirty="0"/>
          </a:p>
          <a:p>
            <a:r>
              <a:rPr lang="pt-BR" sz="3200" dirty="0"/>
              <a:t>-XX:+</a:t>
            </a:r>
            <a:r>
              <a:rPr lang="pt-BR" sz="3200" dirty="0" err="1"/>
              <a:t>UseConcMarkSweepGC</a:t>
            </a:r>
            <a:endParaRPr lang="pt-BR" sz="3200" dirty="0"/>
          </a:p>
          <a:p>
            <a:r>
              <a:rPr lang="pt-BR" sz="3200" dirty="0"/>
              <a:t>-XX:+UseG1GC</a:t>
            </a:r>
          </a:p>
          <a:p>
            <a:endParaRPr lang="pt-BR" sz="3200" dirty="0"/>
          </a:p>
        </p:txBody>
      </p:sp>
    </p:spTree>
    <p:extLst>
      <p:ext uri="{BB962C8B-B14F-4D97-AF65-F5344CB8AC3E}">
        <p14:creationId xmlns:p14="http://schemas.microsoft.com/office/powerpoint/2010/main" val="30432764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052736"/>
            <a:ext cx="6997751"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140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Java Technology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1349327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55" y="1052736"/>
            <a:ext cx="7719373" cy="490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2548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G1</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cdn.infoq.com/statics_s1_20150514-0128/resource/articles/Java_Garbage_Collection_Distilled/pt/resources/Fig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99" y="2786608"/>
            <a:ext cx="4314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0174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Java threads, </a:t>
            </a:r>
            <a:r>
              <a:rPr lang="pt-BR" dirty="0" err="1" smtClean="0"/>
              <a:t>jni</a:t>
            </a:r>
            <a:r>
              <a:rPr lang="pt-BR" dirty="0"/>
              <a:t> </a:t>
            </a:r>
            <a:r>
              <a:rPr lang="pt-BR" dirty="0" err="1" smtClean="0"/>
              <a:t>references</a:t>
            </a:r>
            <a:r>
              <a:rPr lang="pt-BR" dirty="0" smtClean="0"/>
              <a:t>, </a:t>
            </a:r>
            <a:r>
              <a:rPr lang="pt-BR" dirty="0" err="1" smtClean="0"/>
              <a:t>static</a:t>
            </a:r>
            <a:r>
              <a:rPr lang="pt-BR" dirty="0" smtClean="0"/>
              <a:t> </a:t>
            </a:r>
            <a:r>
              <a:rPr lang="pt-BR" dirty="0" err="1" smtClean="0"/>
              <a:t>and</a:t>
            </a:r>
            <a:r>
              <a:rPr lang="pt-BR" dirty="0" smtClean="0"/>
              <a:t> local </a:t>
            </a:r>
            <a:r>
              <a:rPr lang="pt-BR" dirty="0" err="1" smtClean="0"/>
              <a:t>variables</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131840" y="1014480"/>
            <a:ext cx="2841835" cy="5150824"/>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Size</a:t>
            </a:r>
            <a:r>
              <a:rPr lang="pt-BR" dirty="0" smtClean="0"/>
              <a:t> </a:t>
            </a:r>
            <a:r>
              <a:rPr lang="pt-BR" dirty="0" err="1" smtClean="0"/>
              <a:t>of</a:t>
            </a:r>
            <a:r>
              <a:rPr lang="pt-BR" dirty="0" smtClean="0"/>
              <a:t> Java </a:t>
            </a:r>
            <a:r>
              <a:rPr lang="pt-BR" dirty="0" err="1" smtClean="0"/>
              <a:t>instances</a:t>
            </a:r>
            <a:r>
              <a:rPr lang="pt-BR" dirty="0" smtClean="0"/>
              <a:t> </a:t>
            </a:r>
            <a:r>
              <a:rPr lang="pt-BR" dirty="0" err="1" smtClean="0"/>
              <a:t>variables</a:t>
            </a:r>
            <a:endParaRPr lang="pt-BR" dirty="0"/>
          </a:p>
        </p:txBody>
      </p:sp>
      <p:sp>
        <p:nvSpPr>
          <p:cNvPr id="3" name="Espaço Reservado para Conteúdo 2"/>
          <p:cNvSpPr>
            <a:spLocks noGrp="1"/>
          </p:cNvSpPr>
          <p:nvPr>
            <p:ph idx="1"/>
          </p:nvPr>
        </p:nvSpPr>
        <p:spPr/>
        <p:txBody>
          <a:bodyPr>
            <a:normAutofit fontScale="92500" lnSpcReduction="20000"/>
          </a:bodyPr>
          <a:lstStyle/>
          <a:p>
            <a:r>
              <a:rPr lang="en-US" dirty="0" smtClean="0"/>
              <a:t>byte </a:t>
            </a:r>
            <a:r>
              <a:rPr lang="en-US" dirty="0"/>
              <a:t>1</a:t>
            </a:r>
          </a:p>
          <a:p>
            <a:r>
              <a:rPr lang="en-US" dirty="0"/>
              <a:t>char 2</a:t>
            </a:r>
          </a:p>
          <a:p>
            <a:r>
              <a:rPr lang="en-US" dirty="0"/>
              <a:t>short 2</a:t>
            </a:r>
          </a:p>
          <a:p>
            <a:r>
              <a:rPr lang="en-US" dirty="0" err="1"/>
              <a:t>int</a:t>
            </a:r>
            <a:r>
              <a:rPr lang="en-US" dirty="0"/>
              <a:t> 4</a:t>
            </a:r>
          </a:p>
          <a:p>
            <a:r>
              <a:rPr lang="en-US" dirty="0"/>
              <a:t>float 4</a:t>
            </a:r>
          </a:p>
          <a:p>
            <a:r>
              <a:rPr lang="en-US" dirty="0"/>
              <a:t>long 8</a:t>
            </a:r>
          </a:p>
          <a:p>
            <a:r>
              <a:rPr lang="en-US" dirty="0"/>
              <a:t>double 8</a:t>
            </a:r>
          </a:p>
          <a:p>
            <a:r>
              <a:rPr lang="en-US" dirty="0"/>
              <a:t>reference 4 on 32-bit JVMs and 64-bit JVMs with heaps of less than 32 </a:t>
            </a:r>
            <a:r>
              <a:rPr lang="en-US" dirty="0" smtClean="0"/>
              <a:t>GB;</a:t>
            </a:r>
            <a:endParaRPr lang="en-US" dirty="0"/>
          </a:p>
          <a:p>
            <a:pPr marL="68580" indent="0">
              <a:buNone/>
            </a:pPr>
            <a:r>
              <a:rPr lang="en-US" dirty="0" smtClean="0"/>
              <a:t>    8 </a:t>
            </a:r>
            <a:r>
              <a:rPr lang="en-US" dirty="0"/>
              <a:t>on 64-bit JVMs with large </a:t>
            </a:r>
            <a:r>
              <a:rPr lang="en-US" dirty="0" smtClean="0"/>
              <a:t>heaps</a:t>
            </a:r>
            <a:endParaRPr lang="pt-BR" dirty="0"/>
          </a:p>
        </p:txBody>
      </p:sp>
    </p:spTree>
    <p:extLst>
      <p:ext uri="{BB962C8B-B14F-4D97-AF65-F5344CB8AC3E}">
        <p14:creationId xmlns:p14="http://schemas.microsoft.com/office/powerpoint/2010/main" val="2384205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How</a:t>
            </a:r>
            <a:r>
              <a:rPr lang="pt-BR" dirty="0" smtClean="0"/>
              <a:t> </a:t>
            </a:r>
            <a:r>
              <a:rPr lang="pt-BR" dirty="0" err="1" smtClean="0"/>
              <a:t>much</a:t>
            </a:r>
            <a:r>
              <a:rPr lang="pt-BR" dirty="0" smtClean="0"/>
              <a:t> </a:t>
            </a:r>
            <a:r>
              <a:rPr lang="pt-BR" dirty="0" err="1" smtClean="0"/>
              <a:t>memory</a:t>
            </a:r>
            <a:r>
              <a:rPr lang="pt-BR" dirty="0" smtClean="0"/>
              <a:t> </a:t>
            </a:r>
            <a:r>
              <a:rPr lang="pt-BR" dirty="0" err="1" smtClean="0"/>
              <a:t>hold</a:t>
            </a:r>
            <a:r>
              <a:rPr lang="pt-BR" dirty="0" smtClean="0"/>
              <a:t> a </a:t>
            </a:r>
            <a:r>
              <a:rPr lang="pt-BR" dirty="0" err="1" smtClean="0"/>
              <a:t>object</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Shallow</a:t>
            </a:r>
            <a:r>
              <a:rPr lang="pt-BR" dirty="0" smtClean="0"/>
              <a:t> </a:t>
            </a:r>
            <a:r>
              <a:rPr lang="pt-BR" dirty="0" err="1" smtClean="0"/>
              <a:t>size</a:t>
            </a:r>
            <a:endParaRPr lang="pt-BR" dirty="0" smtClean="0"/>
          </a:p>
          <a:p>
            <a:r>
              <a:rPr lang="pt-BR" dirty="0" err="1" smtClean="0"/>
              <a:t>Deep</a:t>
            </a:r>
            <a:r>
              <a:rPr lang="pt-BR" dirty="0" smtClean="0"/>
              <a:t> </a:t>
            </a:r>
            <a:r>
              <a:rPr lang="pt-BR" dirty="0" err="1" smtClean="0"/>
              <a:t>size</a:t>
            </a:r>
            <a:endParaRPr lang="pt-BR" dirty="0" smtClean="0"/>
          </a:p>
          <a:p>
            <a:r>
              <a:rPr lang="pt-BR" dirty="0" err="1" smtClean="0"/>
              <a:t>Retained</a:t>
            </a:r>
            <a:r>
              <a:rPr lang="pt-BR" dirty="0" smtClean="0"/>
              <a:t> </a:t>
            </a:r>
            <a:r>
              <a:rPr lang="pt-BR" dirty="0" err="1" smtClean="0"/>
              <a:t>size</a:t>
            </a:r>
            <a:endParaRPr lang="pt-BR" dirty="0"/>
          </a:p>
        </p:txBody>
      </p:sp>
    </p:spTree>
    <p:extLst>
      <p:ext uri="{BB962C8B-B14F-4D97-AF65-F5344CB8AC3E}">
        <p14:creationId xmlns:p14="http://schemas.microsoft.com/office/powerpoint/2010/main" val="3558581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Compressed</a:t>
            </a:r>
            <a:r>
              <a:rPr lang="pt-BR" dirty="0" smtClean="0"/>
              <a:t> OOPS</a:t>
            </a:r>
            <a:endParaRPr lang="pt-BR" dirty="0"/>
          </a:p>
        </p:txBody>
      </p:sp>
      <p:sp>
        <p:nvSpPr>
          <p:cNvPr id="3" name="Espaço Reservado para Conteúdo 2"/>
          <p:cNvSpPr>
            <a:spLocks noGrp="1"/>
          </p:cNvSpPr>
          <p:nvPr>
            <p:ph idx="1"/>
          </p:nvPr>
        </p:nvSpPr>
        <p:spPr/>
        <p:txBody>
          <a:bodyPr/>
          <a:lstStyle/>
          <a:p>
            <a:r>
              <a:rPr lang="pt-BR" dirty="0" smtClean="0"/>
              <a:t>32 </a:t>
            </a:r>
            <a:r>
              <a:rPr lang="pt-BR" dirty="0" err="1" smtClean="0"/>
              <a:t>or</a:t>
            </a:r>
            <a:r>
              <a:rPr lang="pt-BR" dirty="0" smtClean="0"/>
              <a:t> 64 bits?</a:t>
            </a:r>
          </a:p>
          <a:p>
            <a:r>
              <a:rPr lang="pt-BR" dirty="0" smtClean="0"/>
              <a:t>32 bits for </a:t>
            </a:r>
            <a:r>
              <a:rPr lang="pt-BR" dirty="0" err="1" smtClean="0"/>
              <a:t>Heap</a:t>
            </a:r>
            <a:r>
              <a:rPr lang="pt-BR" dirty="0" smtClean="0"/>
              <a:t> </a:t>
            </a:r>
            <a:r>
              <a:rPr lang="pt-BR" dirty="0" err="1" smtClean="0"/>
              <a:t>at</a:t>
            </a:r>
            <a:r>
              <a:rPr lang="pt-BR" dirty="0" smtClean="0"/>
              <a:t> </a:t>
            </a:r>
            <a:r>
              <a:rPr lang="pt-BR" dirty="0" err="1" smtClean="0"/>
              <a:t>least</a:t>
            </a:r>
            <a:r>
              <a:rPr lang="pt-BR" dirty="0" smtClean="0"/>
              <a:t> 4GB (3.5 in </a:t>
            </a:r>
            <a:r>
              <a:rPr lang="pt-BR" dirty="0" err="1" smtClean="0"/>
              <a:t>pratice</a:t>
            </a:r>
            <a:r>
              <a:rPr lang="pt-BR" dirty="0" smtClean="0"/>
              <a:t>)</a:t>
            </a:r>
            <a:endParaRPr lang="pt-BR" dirty="0"/>
          </a:p>
        </p:txBody>
      </p:sp>
    </p:spTree>
    <p:extLst>
      <p:ext uri="{BB962C8B-B14F-4D97-AF65-F5344CB8AC3E}">
        <p14:creationId xmlns:p14="http://schemas.microsoft.com/office/powerpoint/2010/main" val="2975191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leak</a:t>
            </a:r>
            <a:endParaRPr lang="pt-BR" dirty="0"/>
          </a:p>
        </p:txBody>
      </p:sp>
      <p:sp>
        <p:nvSpPr>
          <p:cNvPr id="3" name="Espaço Reservado para Conteúdo 2"/>
          <p:cNvSpPr>
            <a:spLocks noGrp="1"/>
          </p:cNvSpPr>
          <p:nvPr>
            <p:ph idx="1"/>
          </p:nvPr>
        </p:nvSpPr>
        <p:spPr/>
        <p:txBody>
          <a:bodyPr/>
          <a:lstStyle/>
          <a:p>
            <a:endParaRPr lang="pt-BR"/>
          </a:p>
        </p:txBody>
      </p:sp>
      <p:pic>
        <p:nvPicPr>
          <p:cNvPr id="3074" name="Picture 2" descr="When objects are no longer referenced directly or indirectly by a GC root, they will be removed. There are no classic memory leaks. Analysis cannot really identify memory leaks, it can only hint at suspicious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48" y="2348880"/>
            <a:ext cx="5190556"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847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err="1" smtClean="0"/>
              <a:t>You</a:t>
            </a:r>
            <a:r>
              <a:rPr lang="pt-BR" dirty="0" smtClean="0"/>
              <a:t> </a:t>
            </a:r>
            <a:r>
              <a:rPr lang="pt-BR" dirty="0" err="1"/>
              <a:t>need</a:t>
            </a:r>
            <a:r>
              <a:rPr lang="pt-BR" dirty="0"/>
              <a:t> </a:t>
            </a:r>
            <a:r>
              <a:rPr lang="pt-BR" dirty="0" err="1"/>
              <a:t>at</a:t>
            </a:r>
            <a:r>
              <a:rPr lang="pt-BR" dirty="0"/>
              <a:t> </a:t>
            </a:r>
            <a:r>
              <a:rPr lang="pt-BR" dirty="0" err="1"/>
              <a:t>least</a:t>
            </a:r>
            <a:r>
              <a:rPr lang="pt-BR" dirty="0"/>
              <a:t>: </a:t>
            </a:r>
            <a:r>
              <a:rPr lang="pt-BR" dirty="0" smtClean="0"/>
              <a:t/>
            </a:r>
            <a:br>
              <a:rPr lang="pt-BR" dirty="0" smtClean="0"/>
            </a:br>
            <a:r>
              <a:rPr lang="pt-BR" dirty="0" smtClean="0"/>
              <a:t>– </a:t>
            </a:r>
            <a:r>
              <a:rPr lang="pt-BR" dirty="0"/>
              <a:t>-XX:+</a:t>
            </a:r>
            <a:r>
              <a:rPr lang="pt-BR" dirty="0" err="1"/>
              <a:t>PrintGCTimeStamps</a:t>
            </a:r>
            <a:r>
              <a:rPr lang="pt-BR" dirty="0"/>
              <a:t> </a:t>
            </a:r>
          </a:p>
          <a:p>
            <a:r>
              <a:rPr lang="en-US" dirty="0" smtClean="0"/>
              <a:t>Add </a:t>
            </a:r>
            <a:r>
              <a:rPr lang="en-US" dirty="0"/>
              <a:t>-XX:+</a:t>
            </a:r>
            <a:r>
              <a:rPr lang="en-US" dirty="0" err="1"/>
              <a:t>PrintGCDateStamps</a:t>
            </a:r>
            <a:r>
              <a:rPr lang="en-US" dirty="0"/>
              <a:t> if you must know the time </a:t>
            </a:r>
          </a:p>
          <a:p>
            <a:pPr marL="68580" indent="0">
              <a:buNone/>
            </a:pPr>
            <a:r>
              <a:rPr lang="pt-BR" dirty="0"/>
              <a:t> </a:t>
            </a:r>
            <a:r>
              <a:rPr lang="pt-BR" dirty="0" smtClean="0"/>
              <a:t>   – </a:t>
            </a:r>
            <a:r>
              <a:rPr lang="pt-BR" dirty="0"/>
              <a:t>-XX:+</a:t>
            </a:r>
            <a:r>
              <a:rPr lang="pt-BR" dirty="0" err="1"/>
              <a:t>PrintGCDetails</a:t>
            </a:r>
            <a:r>
              <a:rPr lang="pt-BR" dirty="0"/>
              <a:t> </a:t>
            </a:r>
          </a:p>
          <a:p>
            <a:r>
              <a:rPr lang="en-US" dirty="0" smtClean="0"/>
              <a:t>Preferred </a:t>
            </a:r>
            <a:r>
              <a:rPr lang="en-US" dirty="0"/>
              <a:t>over -</a:t>
            </a:r>
            <a:r>
              <a:rPr lang="en-US" dirty="0" err="1"/>
              <a:t>verbosegc</a:t>
            </a:r>
            <a:r>
              <a:rPr lang="en-US" dirty="0"/>
              <a:t> as it's more detailed </a:t>
            </a:r>
          </a:p>
          <a:p>
            <a:r>
              <a:rPr lang="pt-BR" dirty="0" err="1" smtClean="0"/>
              <a:t>Also</a:t>
            </a:r>
            <a:r>
              <a:rPr lang="pt-BR" dirty="0" smtClean="0"/>
              <a:t> </a:t>
            </a:r>
            <a:r>
              <a:rPr lang="pt-BR" dirty="0" err="1"/>
              <a:t>useful</a:t>
            </a:r>
            <a:r>
              <a:rPr lang="pt-BR" dirty="0"/>
              <a:t>: </a:t>
            </a:r>
            <a:r>
              <a:rPr lang="pt-BR" dirty="0" smtClean="0"/>
              <a:t/>
            </a:r>
            <a:br>
              <a:rPr lang="pt-BR" dirty="0" smtClean="0"/>
            </a:br>
            <a:r>
              <a:rPr lang="pt-BR" dirty="0" smtClean="0"/>
              <a:t>– </a:t>
            </a:r>
            <a:r>
              <a:rPr lang="pt-BR" dirty="0"/>
              <a:t>-</a:t>
            </a:r>
            <a:r>
              <a:rPr lang="pt-BR" dirty="0" err="1"/>
              <a:t>Xloggc</a:t>
            </a:r>
            <a:r>
              <a:rPr lang="pt-BR" dirty="0"/>
              <a:t>:&lt;file&gt; </a:t>
            </a:r>
          </a:p>
          <a:p>
            <a:r>
              <a:rPr lang="en-US" dirty="0"/>
              <a:t>– Rotate GC Log, After Java 1.6_34 (or 1.7_2): </a:t>
            </a:r>
          </a:p>
          <a:p>
            <a:r>
              <a:rPr lang="pt-BR" dirty="0"/>
              <a:t>-XX:+</a:t>
            </a:r>
            <a:r>
              <a:rPr lang="pt-BR" dirty="0" err="1"/>
              <a:t>UseGCLogFileRotation</a:t>
            </a:r>
            <a:r>
              <a:rPr lang="pt-BR" dirty="0"/>
              <a:t> </a:t>
            </a:r>
          </a:p>
          <a:p>
            <a:r>
              <a:rPr lang="pt-BR" dirty="0"/>
              <a:t>-</a:t>
            </a:r>
            <a:r>
              <a:rPr lang="pt-BR" dirty="0" err="1"/>
              <a:t>XX:NumberOfGCLogFiles</a:t>
            </a:r>
            <a:r>
              <a:rPr lang="pt-BR" dirty="0"/>
              <a:t>=5 </a:t>
            </a:r>
          </a:p>
          <a:p>
            <a:r>
              <a:rPr lang="pt-BR" dirty="0"/>
              <a:t>-</a:t>
            </a:r>
            <a:r>
              <a:rPr lang="pt-BR" dirty="0" err="1"/>
              <a:t>XX:GCLogFileSize</a:t>
            </a:r>
            <a:r>
              <a:rPr lang="pt-BR" dirty="0"/>
              <a:t>=10M </a:t>
            </a:r>
          </a:p>
        </p:txBody>
      </p:sp>
    </p:spTree>
    <p:extLst>
      <p:ext uri="{BB962C8B-B14F-4D97-AF65-F5344CB8AC3E}">
        <p14:creationId xmlns:p14="http://schemas.microsoft.com/office/powerpoint/2010/main" val="3707312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a:t>C</a:t>
            </a:r>
            <a:r>
              <a:rPr lang="pt-BR" dirty="0" err="1" smtClean="0"/>
              <a:t>lassloader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547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Language</a:t>
            </a:r>
            <a:endParaRPr lang="pt-BR" dirty="0" smtClean="0"/>
          </a:p>
          <a:p>
            <a:r>
              <a:rPr lang="pt-BR" dirty="0" err="1" smtClean="0"/>
              <a:t>Plataform</a:t>
            </a:r>
            <a:endParaRPr lang="pt-BR" dirty="0" smtClean="0"/>
          </a:p>
          <a:p>
            <a:r>
              <a:rPr lang="pt-BR" dirty="0" smtClean="0"/>
              <a:t>JVM</a:t>
            </a:r>
            <a:endParaRPr lang="pt-BR" dirty="0"/>
          </a:p>
        </p:txBody>
      </p:sp>
      <p:pic>
        <p:nvPicPr>
          <p:cNvPr id="1026" name="Picture 2" descr="https://pbs.twimg.com/profile_images/426420605945004032/K85ZWV2F_400x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376" y="199526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72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Conteúdo 3"/>
          <p:cNvSpPr>
            <a:spLocks noGrp="1"/>
          </p:cNvSpPr>
          <p:nvPr>
            <p:ph idx="1"/>
          </p:nvPr>
        </p:nvSpPr>
        <p:spPr/>
        <p:txBody>
          <a:bodyPr/>
          <a:lstStyle/>
          <a:p>
            <a:endParaRPr lang="pt-BR"/>
          </a:p>
        </p:txBody>
      </p:sp>
      <p:pic>
        <p:nvPicPr>
          <p:cNvPr id="1028" name="Picture 4" descr="Diving into Java Class Lo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4"/>
            <a:ext cx="7576924"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11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Diving into Java Class Lo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764704"/>
            <a:ext cx="7576924"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934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Reloading</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descr="reloading-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22" y="2492896"/>
            <a:ext cx="523875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67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Retained</a:t>
            </a:r>
            <a:r>
              <a:rPr lang="pt-BR" dirty="0" smtClean="0"/>
              <a:t> </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classloader-ref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22215"/>
            <a:ext cx="52387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94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Java EE </a:t>
            </a:r>
            <a:r>
              <a:rPr lang="pt-BR" dirty="0" err="1" smtClean="0"/>
              <a:t>delegation</a:t>
            </a:r>
            <a:r>
              <a:rPr lang="pt-BR" dirty="0" smtClean="0"/>
              <a:t> </a:t>
            </a:r>
            <a:r>
              <a:rPr lang="pt-BR" dirty="0" err="1" smtClean="0"/>
              <a:t>model</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descr="http://zeroturnaround.com/wp-content/uploads/2013/08/Jave-EE-delegation-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48880"/>
            <a:ext cx="6227706"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00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Errors</a:t>
            </a:r>
            <a:r>
              <a:rPr lang="pt-BR" dirty="0" smtClean="0"/>
              <a:t> </a:t>
            </a:r>
            <a:r>
              <a:rPr lang="pt-BR" dirty="0" err="1" smtClean="0"/>
              <a:t>and</a:t>
            </a:r>
            <a:r>
              <a:rPr lang="pt-BR" dirty="0" smtClean="0"/>
              <a:t> </a:t>
            </a:r>
            <a:r>
              <a:rPr lang="pt-BR" dirty="0" err="1" smtClean="0"/>
              <a:t>possible</a:t>
            </a:r>
            <a:r>
              <a:rPr lang="pt-BR" dirty="0" smtClean="0"/>
              <a:t> </a:t>
            </a:r>
            <a:r>
              <a:rPr lang="pt-BR" dirty="0" err="1" smtClean="0"/>
              <a:t>solutions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77533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248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JIT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004401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Modes</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C1 -</a:t>
            </a:r>
            <a:r>
              <a:rPr lang="pt-BR" dirty="0" err="1" smtClean="0"/>
              <a:t>client</a:t>
            </a:r>
            <a:endParaRPr lang="pt-BR" dirty="0" smtClean="0"/>
          </a:p>
          <a:p>
            <a:r>
              <a:rPr lang="pt-BR" dirty="0" smtClean="0"/>
              <a:t>C2 –server</a:t>
            </a:r>
          </a:p>
          <a:p>
            <a:r>
              <a:rPr lang="pt-BR" dirty="0" smtClean="0"/>
              <a:t>-XX:+</a:t>
            </a:r>
            <a:r>
              <a:rPr lang="pt-BR" dirty="0" err="1" smtClean="0"/>
              <a:t>TieredCompilation</a:t>
            </a:r>
            <a:endParaRPr lang="pt-BR" dirty="0" smtClean="0"/>
          </a:p>
          <a:p>
            <a:r>
              <a:rPr lang="pt-BR" dirty="0"/>
              <a:t>-XX:+</a:t>
            </a:r>
            <a:r>
              <a:rPr lang="pt-BR" dirty="0" err="1"/>
              <a:t>UnlockDiagnosticVMOptions</a:t>
            </a:r>
            <a:endParaRPr lang="pt-BR" dirty="0"/>
          </a:p>
          <a:p>
            <a:r>
              <a:rPr lang="pt-BR" dirty="0"/>
              <a:t>-XX:+</a:t>
            </a:r>
            <a:r>
              <a:rPr lang="pt-BR" dirty="0" err="1" smtClean="0"/>
              <a:t>LogCompilation</a:t>
            </a:r>
            <a:endParaRPr lang="pt-BR" dirty="0" smtClean="0"/>
          </a:p>
          <a:p>
            <a:r>
              <a:rPr lang="pt-BR" dirty="0" smtClean="0"/>
              <a:t>35 bytes </a:t>
            </a:r>
            <a:r>
              <a:rPr lang="pt-BR" dirty="0" err="1" smtClean="0"/>
              <a:t>or</a:t>
            </a:r>
            <a:r>
              <a:rPr lang="pt-BR" dirty="0" smtClean="0"/>
              <a:t> 325 </a:t>
            </a:r>
            <a:r>
              <a:rPr lang="pt-BR" dirty="0" err="1" smtClean="0"/>
              <a:t>to</a:t>
            </a:r>
            <a:r>
              <a:rPr lang="pt-BR" dirty="0" smtClean="0"/>
              <a:t> </a:t>
            </a:r>
            <a:r>
              <a:rPr lang="pt-BR" dirty="0" err="1" smtClean="0"/>
              <a:t>hotspot</a:t>
            </a:r>
            <a:endParaRPr lang="pt-BR" dirty="0" smtClean="0"/>
          </a:p>
          <a:p>
            <a:r>
              <a:rPr lang="pt-BR" dirty="0"/>
              <a:t>-</a:t>
            </a:r>
            <a:r>
              <a:rPr lang="pt-BR" dirty="0" err="1" smtClean="0"/>
              <a:t>XX:MaxInlineSize</a:t>
            </a:r>
            <a:r>
              <a:rPr lang="pt-BR" dirty="0" smtClean="0"/>
              <a:t>=n</a:t>
            </a:r>
          </a:p>
          <a:p>
            <a:r>
              <a:rPr lang="en-US" dirty="0"/>
              <a:t>the hot threshold with ‑</a:t>
            </a:r>
            <a:r>
              <a:rPr lang="en-US" dirty="0" err="1" smtClean="0"/>
              <a:t>XX:FreqInlineSize</a:t>
            </a:r>
            <a:r>
              <a:rPr lang="en-US" dirty="0" smtClean="0"/>
              <a:t>=n</a:t>
            </a:r>
            <a:endParaRPr lang="pt-BR" dirty="0"/>
          </a:p>
          <a:p>
            <a:r>
              <a:rPr lang="pt-BR" dirty="0" err="1" smtClean="0"/>
              <a:t>Reduce</a:t>
            </a:r>
            <a:r>
              <a:rPr lang="pt-BR" dirty="0" smtClean="0"/>
              <a:t> </a:t>
            </a:r>
            <a:r>
              <a:rPr lang="pt-BR" dirty="0" err="1" smtClean="0"/>
              <a:t>the</a:t>
            </a:r>
            <a:r>
              <a:rPr lang="pt-BR" dirty="0" smtClean="0"/>
              <a:t> </a:t>
            </a:r>
            <a:r>
              <a:rPr lang="pt-BR" dirty="0" err="1" smtClean="0"/>
              <a:t>invocation</a:t>
            </a:r>
            <a:r>
              <a:rPr lang="pt-BR" dirty="0" smtClean="0"/>
              <a:t> </a:t>
            </a:r>
            <a:r>
              <a:rPr lang="pt-BR" dirty="0" err="1" smtClean="0"/>
              <a:t>count</a:t>
            </a:r>
            <a:r>
              <a:rPr lang="pt-BR" dirty="0" smtClean="0"/>
              <a:t> </a:t>
            </a:r>
            <a:r>
              <a:rPr lang="pt-BR" dirty="0" err="1" smtClean="0"/>
              <a:t>by</a:t>
            </a:r>
            <a:r>
              <a:rPr lang="pt-BR" dirty="0" smtClean="0"/>
              <a:t> 50% in 30 </a:t>
            </a:r>
            <a:r>
              <a:rPr lang="pt-BR" dirty="0" err="1" smtClean="0"/>
              <a:t>seconds</a:t>
            </a:r>
            <a:endParaRPr lang="pt-BR" dirty="0"/>
          </a:p>
        </p:txBody>
      </p:sp>
    </p:spTree>
    <p:extLst>
      <p:ext uri="{BB962C8B-B14F-4D97-AF65-F5344CB8AC3E}">
        <p14:creationId xmlns:p14="http://schemas.microsoft.com/office/powerpoint/2010/main" val="1949496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descr="JVM Mechanics: When Does the JVM JIT &amp; Deoptimi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980728"/>
            <a:ext cx="6905551"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48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Just in time </a:t>
            </a:r>
            <a:r>
              <a:rPr lang="pt-BR" dirty="0" err="1" smtClean="0"/>
              <a:t>compilation</a:t>
            </a:r>
            <a:endParaRPr lang="pt-BR" dirty="0"/>
          </a:p>
        </p:txBody>
      </p:sp>
      <p:sp>
        <p:nvSpPr>
          <p:cNvPr id="3" name="Espaço Reservado para Conteúdo 2"/>
          <p:cNvSpPr>
            <a:spLocks noGrp="1"/>
          </p:cNvSpPr>
          <p:nvPr>
            <p:ph idx="1"/>
          </p:nvPr>
        </p:nvSpPr>
        <p:spPr/>
        <p:txBody>
          <a:bodyPr>
            <a:normAutofit lnSpcReduction="10000"/>
          </a:bodyPr>
          <a:lstStyle/>
          <a:p>
            <a:r>
              <a:rPr lang="pt-BR" dirty="0" smtClean="0"/>
              <a:t>-XX:+</a:t>
            </a:r>
            <a:r>
              <a:rPr lang="pt-BR" dirty="0" err="1" smtClean="0"/>
              <a:t>PrintCompilation</a:t>
            </a:r>
            <a:endParaRPr lang="pt-BR" dirty="0" smtClean="0"/>
          </a:p>
          <a:p>
            <a:r>
              <a:rPr lang="pt-BR" dirty="0" smtClean="0"/>
              <a:t>-</a:t>
            </a:r>
            <a:r>
              <a:rPr lang="pt-BR" dirty="0" err="1" smtClean="0"/>
              <a:t>XX:ReservedCodeCacheSize</a:t>
            </a:r>
            <a:r>
              <a:rPr lang="pt-BR" dirty="0" smtClean="0"/>
              <a:t>=n</a:t>
            </a:r>
          </a:p>
          <a:p>
            <a:r>
              <a:rPr lang="pt-BR" dirty="0" smtClean="0"/>
              <a:t>-</a:t>
            </a:r>
            <a:r>
              <a:rPr lang="pt-BR" dirty="0" err="1" smtClean="0"/>
              <a:t>XX:CompileThreshold</a:t>
            </a:r>
            <a:r>
              <a:rPr lang="pt-BR" dirty="0" smtClean="0"/>
              <a:t>=n</a:t>
            </a:r>
          </a:p>
          <a:p>
            <a:r>
              <a:rPr lang="pt-BR" dirty="0" smtClean="0"/>
              <a:t>-XX:+</a:t>
            </a:r>
            <a:r>
              <a:rPr lang="pt-BR" dirty="0" err="1" smtClean="0"/>
              <a:t>UseCodeCacheFlushing</a:t>
            </a:r>
            <a:endParaRPr lang="pt-BR" dirty="0" smtClean="0"/>
          </a:p>
          <a:p>
            <a:r>
              <a:rPr lang="pt-BR" dirty="0"/>
              <a:t>-</a:t>
            </a:r>
            <a:r>
              <a:rPr lang="pt-BR" dirty="0" err="1"/>
              <a:t>XX:LogFile</a:t>
            </a:r>
            <a:r>
              <a:rPr lang="pt-BR"/>
              <a:t>=mylogfile.log</a:t>
            </a:r>
            <a:endParaRPr lang="pt-BR" dirty="0" smtClean="0"/>
          </a:p>
          <a:p>
            <a:r>
              <a:rPr lang="pt-BR" dirty="0" err="1" smtClean="0"/>
              <a:t>Lukwarm</a:t>
            </a:r>
            <a:endParaRPr lang="pt-BR" dirty="0" smtClean="0"/>
          </a:p>
          <a:p>
            <a:r>
              <a:rPr lang="pt-BR" dirty="0" smtClean="0"/>
              <a:t>-</a:t>
            </a:r>
            <a:r>
              <a:rPr lang="pt-BR" dirty="0" err="1" smtClean="0"/>
              <a:t>Djava.compiler</a:t>
            </a:r>
            <a:r>
              <a:rPr lang="pt-BR" dirty="0" smtClean="0"/>
              <a:t>=</a:t>
            </a:r>
            <a:r>
              <a:rPr lang="pt-BR" dirty="0" err="1" smtClean="0"/>
              <a:t>none</a:t>
            </a:r>
            <a:endParaRPr lang="pt-BR" dirty="0" smtClean="0"/>
          </a:p>
          <a:p>
            <a:r>
              <a:rPr lang="pt-BR" dirty="0" smtClean="0"/>
              <a:t>JIT.pdf </a:t>
            </a:r>
            <a:endParaRPr lang="pt-BR" dirty="0"/>
          </a:p>
        </p:txBody>
      </p:sp>
    </p:spTree>
    <p:extLst>
      <p:ext uri="{BB962C8B-B14F-4D97-AF65-F5344CB8AC3E}">
        <p14:creationId xmlns:p14="http://schemas.microsoft.com/office/powerpoint/2010/main" val="406683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History</a:t>
            </a:r>
            <a:r>
              <a:rPr lang="pt-BR" dirty="0" smtClean="0"/>
              <a:t> </a:t>
            </a:r>
            <a:r>
              <a:rPr lang="pt-BR" dirty="0" err="1" smtClean="0"/>
              <a:t>of</a:t>
            </a:r>
            <a:r>
              <a:rPr lang="pt-BR" dirty="0" smtClean="0"/>
              <a:t> Java Technology</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865037" y="1599164"/>
            <a:ext cx="7134225" cy="3743325"/>
          </a:xfrm>
          <a:prstGeom prst="rect">
            <a:avLst/>
          </a:prstGeom>
        </p:spPr>
      </p:pic>
    </p:spTree>
    <p:extLst>
      <p:ext uri="{BB962C8B-B14F-4D97-AF65-F5344CB8AC3E}">
        <p14:creationId xmlns:p14="http://schemas.microsoft.com/office/powerpoint/2010/main" val="35560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a:stretch>
            <a:fillRect/>
          </a:stretch>
        </p:blipFill>
        <p:spPr>
          <a:xfrm>
            <a:off x="602987" y="1340768"/>
            <a:ext cx="7905750" cy="4191000"/>
          </a:xfrm>
          <a:prstGeom prst="rect">
            <a:avLst/>
          </a:prstGeom>
        </p:spPr>
      </p:pic>
    </p:spTree>
    <p:extLst>
      <p:ext uri="{BB962C8B-B14F-4D97-AF65-F5344CB8AC3E}">
        <p14:creationId xmlns:p14="http://schemas.microsoft.com/office/powerpoint/2010/main" val="34919723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Inlining</a:t>
            </a:r>
            <a:endParaRPr lang="pt-BR" dirty="0"/>
          </a:p>
        </p:txBody>
      </p:sp>
      <p:sp>
        <p:nvSpPr>
          <p:cNvPr id="3" name="Content Placeholder 2"/>
          <p:cNvSpPr>
            <a:spLocks noGrp="1"/>
          </p:cNvSpPr>
          <p:nvPr>
            <p:ph idx="1"/>
          </p:nvPr>
        </p:nvSpPr>
        <p:spPr/>
        <p:txBody>
          <a:bodyPr>
            <a:normAutofit lnSpcReduction="10000"/>
          </a:bodyPr>
          <a:lstStyle/>
          <a:p>
            <a:pPr marL="68580" indent="0">
              <a:buNone/>
            </a:pPr>
            <a:r>
              <a:rPr lang="pt-BR" dirty="0"/>
              <a:t>int addAll(int max) {</a:t>
            </a:r>
          </a:p>
          <a:p>
            <a:pPr marL="68580" indent="0">
              <a:buNone/>
            </a:pPr>
            <a:r>
              <a:rPr lang="pt-BR" dirty="0" smtClean="0"/>
              <a:t>	int </a:t>
            </a:r>
            <a:r>
              <a:rPr lang="pt-BR" dirty="0"/>
              <a:t>accum = 0;</a:t>
            </a:r>
          </a:p>
          <a:p>
            <a:pPr marL="68580" indent="0">
              <a:buNone/>
            </a:pPr>
            <a:r>
              <a:rPr lang="nn-NO" dirty="0" smtClean="0"/>
              <a:t>	for </a:t>
            </a:r>
            <a:r>
              <a:rPr lang="nn-NO" dirty="0"/>
              <a:t>(int i = 0; i &lt; max; i++) {</a:t>
            </a:r>
          </a:p>
          <a:p>
            <a:pPr marL="68580" indent="0">
              <a:buNone/>
            </a:pPr>
            <a:r>
              <a:rPr lang="pt-BR" dirty="0" smtClean="0"/>
              <a:t>		accum </a:t>
            </a:r>
            <a:r>
              <a:rPr lang="pt-BR" dirty="0"/>
              <a:t>= </a:t>
            </a:r>
            <a:r>
              <a:rPr lang="pt-BR" b="1" dirty="0"/>
              <a:t>add(accum, i)</a:t>
            </a:r>
            <a:r>
              <a:rPr lang="pt-BR" dirty="0"/>
              <a:t>;</a:t>
            </a:r>
          </a:p>
          <a:p>
            <a:pPr marL="68580" indent="0">
              <a:buNone/>
            </a:pPr>
            <a:r>
              <a:rPr lang="pt-BR" dirty="0" smtClean="0"/>
              <a:t>	}</a:t>
            </a:r>
            <a:endParaRPr lang="pt-BR" dirty="0"/>
          </a:p>
          <a:p>
            <a:pPr marL="68580" indent="0">
              <a:buNone/>
            </a:pPr>
            <a:r>
              <a:rPr lang="pt-BR" dirty="0" smtClean="0"/>
              <a:t>	return </a:t>
            </a:r>
            <a:r>
              <a:rPr lang="pt-BR" dirty="0"/>
              <a:t>accum;</a:t>
            </a:r>
          </a:p>
          <a:p>
            <a:pPr marL="68580" indent="0">
              <a:buNone/>
            </a:pPr>
            <a:r>
              <a:rPr lang="pt-BR" dirty="0" smtClean="0"/>
              <a:t>}</a:t>
            </a:r>
            <a:endParaRPr lang="pt-BR" dirty="0"/>
          </a:p>
          <a:p>
            <a:pPr marL="68580" indent="0">
              <a:buNone/>
            </a:pPr>
            <a:r>
              <a:rPr lang="en-US" dirty="0" err="1"/>
              <a:t>int</a:t>
            </a:r>
            <a:r>
              <a:rPr lang="en-US" dirty="0"/>
              <a:t> add(</a:t>
            </a:r>
            <a:r>
              <a:rPr lang="en-US" dirty="0" err="1"/>
              <a:t>int</a:t>
            </a:r>
            <a:r>
              <a:rPr lang="en-US" dirty="0"/>
              <a:t> a, </a:t>
            </a:r>
            <a:r>
              <a:rPr lang="en-US" dirty="0" err="1"/>
              <a:t>int</a:t>
            </a:r>
            <a:r>
              <a:rPr lang="en-US" dirty="0"/>
              <a:t> b) { return </a:t>
            </a:r>
            <a:r>
              <a:rPr lang="en-US" b="1" dirty="0"/>
              <a:t>a + b</a:t>
            </a:r>
            <a:r>
              <a:rPr lang="en-US" dirty="0"/>
              <a:t>; }</a:t>
            </a:r>
            <a:endParaRPr lang="pt-BR" dirty="0"/>
          </a:p>
        </p:txBody>
      </p:sp>
    </p:spTree>
    <p:extLst>
      <p:ext uri="{BB962C8B-B14F-4D97-AF65-F5344CB8AC3E}">
        <p14:creationId xmlns:p14="http://schemas.microsoft.com/office/powerpoint/2010/main" val="3052842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Inlining</a:t>
            </a:r>
            <a:endParaRPr lang="pt-BR" dirty="0"/>
          </a:p>
        </p:txBody>
      </p:sp>
      <p:sp>
        <p:nvSpPr>
          <p:cNvPr id="3" name="Content Placeholder 2"/>
          <p:cNvSpPr>
            <a:spLocks noGrp="1"/>
          </p:cNvSpPr>
          <p:nvPr>
            <p:ph idx="1"/>
          </p:nvPr>
        </p:nvSpPr>
        <p:spPr/>
        <p:txBody>
          <a:bodyPr/>
          <a:lstStyle/>
          <a:p>
            <a:pPr marL="68580" indent="0">
              <a:buNone/>
            </a:pPr>
            <a:r>
              <a:rPr lang="pt-BR" dirty="0"/>
              <a:t>int addAll(int max) {</a:t>
            </a:r>
          </a:p>
          <a:p>
            <a:pPr marL="68580" indent="0">
              <a:buNone/>
            </a:pPr>
            <a:r>
              <a:rPr lang="pt-BR" dirty="0" smtClean="0"/>
              <a:t>	int </a:t>
            </a:r>
            <a:r>
              <a:rPr lang="pt-BR" dirty="0"/>
              <a:t>accum = 0;</a:t>
            </a:r>
          </a:p>
          <a:p>
            <a:pPr marL="68580" indent="0">
              <a:buNone/>
            </a:pPr>
            <a:r>
              <a:rPr lang="nn-NO" dirty="0" smtClean="0"/>
              <a:t>	for </a:t>
            </a:r>
            <a:r>
              <a:rPr lang="nn-NO" dirty="0"/>
              <a:t>(int i = 0; i &lt; max; i++) {</a:t>
            </a:r>
          </a:p>
          <a:p>
            <a:pPr marL="68580" indent="0">
              <a:buNone/>
            </a:pPr>
            <a:r>
              <a:rPr lang="pt-BR" dirty="0" smtClean="0"/>
              <a:t>		accum </a:t>
            </a:r>
            <a:r>
              <a:rPr lang="pt-BR" dirty="0"/>
              <a:t>= </a:t>
            </a:r>
            <a:r>
              <a:rPr lang="pt-BR" b="1" dirty="0"/>
              <a:t>accum + i</a:t>
            </a:r>
            <a:r>
              <a:rPr lang="pt-BR" dirty="0"/>
              <a:t>;</a:t>
            </a:r>
          </a:p>
          <a:p>
            <a:pPr marL="68580" indent="0">
              <a:buNone/>
            </a:pPr>
            <a:r>
              <a:rPr lang="pt-BR" dirty="0" smtClean="0"/>
              <a:t>	}</a:t>
            </a:r>
            <a:endParaRPr lang="pt-BR" dirty="0"/>
          </a:p>
          <a:p>
            <a:pPr marL="68580" indent="0">
              <a:buNone/>
            </a:pPr>
            <a:r>
              <a:rPr lang="pt-BR" dirty="0" smtClean="0"/>
              <a:t>	return </a:t>
            </a:r>
            <a:r>
              <a:rPr lang="pt-BR" dirty="0"/>
              <a:t>accum;</a:t>
            </a:r>
          </a:p>
          <a:p>
            <a:pPr marL="68580" indent="0">
              <a:buNone/>
            </a:pPr>
            <a:r>
              <a:rPr lang="pt-BR" dirty="0"/>
              <a:t>}</a:t>
            </a:r>
            <a:endParaRPr lang="pt-BR" dirty="0"/>
          </a:p>
        </p:txBody>
      </p:sp>
    </p:spTree>
    <p:extLst>
      <p:ext uri="{BB962C8B-B14F-4D97-AF65-F5344CB8AC3E}">
        <p14:creationId xmlns:p14="http://schemas.microsoft.com/office/powerpoint/2010/main" val="22947236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Loop Unrolling</a:t>
            </a:r>
            <a:endParaRPr lang="pt-BR" dirty="0"/>
          </a:p>
        </p:txBody>
      </p:sp>
      <p:sp>
        <p:nvSpPr>
          <p:cNvPr id="3" name="Content Placeholder 2"/>
          <p:cNvSpPr>
            <a:spLocks noGrp="1"/>
          </p:cNvSpPr>
          <p:nvPr>
            <p:ph idx="1"/>
          </p:nvPr>
        </p:nvSpPr>
        <p:spPr/>
        <p:txBody>
          <a:bodyPr/>
          <a:lstStyle/>
          <a:p>
            <a:pPr marL="68580" indent="0">
              <a:buNone/>
            </a:pPr>
            <a:r>
              <a:rPr lang="en-US" dirty="0"/>
              <a:t>public void foo(</a:t>
            </a:r>
            <a:r>
              <a:rPr lang="en-US" dirty="0" err="1"/>
              <a:t>int</a:t>
            </a:r>
            <a:r>
              <a:rPr lang="en-US" dirty="0"/>
              <a:t>[] </a:t>
            </a:r>
            <a:r>
              <a:rPr lang="en-US" dirty="0" err="1"/>
              <a:t>arr</a:t>
            </a:r>
            <a:r>
              <a:rPr lang="en-US" dirty="0"/>
              <a:t>, </a:t>
            </a:r>
            <a:r>
              <a:rPr lang="en-US" dirty="0" err="1"/>
              <a:t>int</a:t>
            </a:r>
            <a:r>
              <a:rPr lang="en-US" dirty="0"/>
              <a:t> a) {</a:t>
            </a:r>
          </a:p>
          <a:p>
            <a:pPr marL="68580" indent="0">
              <a:buNone/>
            </a:pPr>
            <a:r>
              <a:rPr lang="nn-NO" dirty="0" smtClean="0"/>
              <a:t>	for </a:t>
            </a:r>
            <a:r>
              <a:rPr lang="nn-NO" dirty="0"/>
              <a:t>(int i = 0; i &lt; arr.length; i++) {</a:t>
            </a:r>
          </a:p>
          <a:p>
            <a:pPr marL="68580" indent="0">
              <a:buNone/>
            </a:pPr>
            <a:r>
              <a:rPr lang="pt-BR" dirty="0" smtClean="0"/>
              <a:t>		arr[i</a:t>
            </a:r>
            <a:r>
              <a:rPr lang="pt-BR" dirty="0"/>
              <a:t>] += a;</a:t>
            </a:r>
          </a:p>
          <a:p>
            <a:pPr marL="68580" indent="0">
              <a:buNone/>
            </a:pPr>
            <a:r>
              <a:rPr lang="pt-BR" dirty="0" smtClean="0"/>
              <a:t>	}</a:t>
            </a:r>
            <a:endParaRPr lang="pt-BR" dirty="0"/>
          </a:p>
          <a:p>
            <a:pPr marL="68580" indent="0">
              <a:buNone/>
            </a:pPr>
            <a:r>
              <a:rPr lang="pt-BR" dirty="0"/>
              <a:t>}</a:t>
            </a:r>
            <a:endParaRPr lang="pt-BR" dirty="0"/>
          </a:p>
        </p:txBody>
      </p:sp>
    </p:spTree>
    <p:extLst>
      <p:ext uri="{BB962C8B-B14F-4D97-AF65-F5344CB8AC3E}">
        <p14:creationId xmlns:p14="http://schemas.microsoft.com/office/powerpoint/2010/main" val="12000242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Loop Unrolling</a:t>
            </a:r>
            <a:endParaRPr lang="pt-BR" dirty="0"/>
          </a:p>
        </p:txBody>
      </p:sp>
      <p:sp>
        <p:nvSpPr>
          <p:cNvPr id="3" name="Content Placeholder 2"/>
          <p:cNvSpPr>
            <a:spLocks noGrp="1"/>
          </p:cNvSpPr>
          <p:nvPr>
            <p:ph idx="1"/>
          </p:nvPr>
        </p:nvSpPr>
        <p:spPr/>
        <p:txBody>
          <a:bodyPr/>
          <a:lstStyle/>
          <a:p>
            <a:pPr marL="68580" indent="0">
              <a:buNone/>
            </a:pPr>
            <a:r>
              <a:rPr lang="en-US" dirty="0"/>
              <a:t>public void foo(</a:t>
            </a:r>
            <a:r>
              <a:rPr lang="en-US" dirty="0" err="1"/>
              <a:t>int</a:t>
            </a:r>
            <a:r>
              <a:rPr lang="en-US" dirty="0"/>
              <a:t>[] </a:t>
            </a:r>
            <a:r>
              <a:rPr lang="en-US" dirty="0" err="1"/>
              <a:t>arr</a:t>
            </a:r>
            <a:r>
              <a:rPr lang="en-US" dirty="0"/>
              <a:t>, </a:t>
            </a:r>
            <a:r>
              <a:rPr lang="en-US" dirty="0" err="1"/>
              <a:t>int</a:t>
            </a:r>
            <a:r>
              <a:rPr lang="en-US" dirty="0"/>
              <a:t> a) {</a:t>
            </a:r>
          </a:p>
          <a:p>
            <a:pPr marL="68580" indent="0">
              <a:buNone/>
            </a:pPr>
            <a:r>
              <a:rPr lang="nn-NO" dirty="0" smtClean="0"/>
              <a:t>	for </a:t>
            </a:r>
            <a:r>
              <a:rPr lang="nn-NO" dirty="0"/>
              <a:t>(int i = 0; i &lt; arr.length; </a:t>
            </a:r>
            <a:r>
              <a:rPr lang="nn-NO" b="1" dirty="0"/>
              <a:t>i=i+4</a:t>
            </a:r>
            <a:r>
              <a:rPr lang="nn-NO" dirty="0"/>
              <a:t>) {</a:t>
            </a:r>
          </a:p>
          <a:p>
            <a:pPr marL="68580" indent="0">
              <a:buNone/>
            </a:pPr>
            <a:r>
              <a:rPr lang="pt-BR" b="1" dirty="0" smtClean="0"/>
              <a:t>		arr[i</a:t>
            </a:r>
            <a:r>
              <a:rPr lang="pt-BR" b="1" dirty="0"/>
              <a:t>] += a; arr[i+1] += a; arr[i+2] </a:t>
            </a:r>
            <a:r>
              <a:rPr lang="pt-BR" b="1" dirty="0" smtClean="0"/>
              <a:t>		+= </a:t>
            </a:r>
            <a:r>
              <a:rPr lang="pt-BR" b="1" dirty="0"/>
              <a:t>a; </a:t>
            </a:r>
            <a:r>
              <a:rPr lang="pt-BR" b="1" dirty="0" smtClean="0"/>
              <a:t>	arr[i+3</a:t>
            </a:r>
            <a:r>
              <a:rPr lang="pt-BR" b="1" dirty="0"/>
              <a:t>] += a;</a:t>
            </a:r>
          </a:p>
          <a:p>
            <a:pPr marL="68580" indent="0">
              <a:buNone/>
            </a:pPr>
            <a:r>
              <a:rPr lang="pt-BR" dirty="0" smtClean="0"/>
              <a:t>	}</a:t>
            </a:r>
            <a:endParaRPr lang="pt-BR" dirty="0"/>
          </a:p>
          <a:p>
            <a:pPr marL="68580" indent="0">
              <a:buNone/>
            </a:pPr>
            <a:r>
              <a:rPr lang="pt-BR" dirty="0"/>
              <a:t>}</a:t>
            </a:r>
            <a:endParaRPr lang="pt-BR" dirty="0"/>
          </a:p>
        </p:txBody>
      </p:sp>
    </p:spTree>
    <p:extLst>
      <p:ext uri="{BB962C8B-B14F-4D97-AF65-F5344CB8AC3E}">
        <p14:creationId xmlns:p14="http://schemas.microsoft.com/office/powerpoint/2010/main" val="783332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Lock Eliding</a:t>
            </a:r>
            <a:endParaRPr lang="pt-BR" dirty="0"/>
          </a:p>
        </p:txBody>
      </p:sp>
      <p:sp>
        <p:nvSpPr>
          <p:cNvPr id="3" name="Content Placeholder 2"/>
          <p:cNvSpPr>
            <a:spLocks noGrp="1"/>
          </p:cNvSpPr>
          <p:nvPr>
            <p:ph idx="1"/>
          </p:nvPr>
        </p:nvSpPr>
        <p:spPr/>
        <p:txBody>
          <a:bodyPr/>
          <a:lstStyle/>
          <a:p>
            <a:pPr marL="68580" indent="0">
              <a:buNone/>
            </a:pPr>
            <a:r>
              <a:rPr lang="pt-BR" dirty="0"/>
              <a:t>public void m1() {</a:t>
            </a:r>
          </a:p>
          <a:p>
            <a:pPr marL="68580" indent="0">
              <a:buNone/>
            </a:pPr>
            <a:r>
              <a:rPr lang="pt-BR" dirty="0" smtClean="0"/>
              <a:t>	List </a:t>
            </a:r>
            <a:r>
              <a:rPr lang="pt-BR" b="1" dirty="0"/>
              <a:t>list </a:t>
            </a:r>
            <a:r>
              <a:rPr lang="pt-BR" dirty="0"/>
              <a:t>= </a:t>
            </a:r>
            <a:r>
              <a:rPr lang="pt-BR" b="1" dirty="0"/>
              <a:t>new ArrayList()</a:t>
            </a:r>
            <a:r>
              <a:rPr lang="pt-BR" dirty="0"/>
              <a:t>;</a:t>
            </a:r>
          </a:p>
          <a:p>
            <a:pPr marL="68580" indent="0">
              <a:buNone/>
            </a:pPr>
            <a:r>
              <a:rPr lang="pt-BR" dirty="0" smtClean="0"/>
              <a:t>	synchronized </a:t>
            </a:r>
            <a:r>
              <a:rPr lang="pt-BR" dirty="0"/>
              <a:t>(</a:t>
            </a:r>
            <a:r>
              <a:rPr lang="pt-BR" b="1" dirty="0"/>
              <a:t>list</a:t>
            </a:r>
            <a:r>
              <a:rPr lang="pt-BR" dirty="0"/>
              <a:t>) {</a:t>
            </a:r>
          </a:p>
          <a:p>
            <a:pPr marL="68580" indent="0">
              <a:buNone/>
            </a:pPr>
            <a:r>
              <a:rPr lang="pt-BR" b="1" dirty="0" smtClean="0"/>
              <a:t>		list</a:t>
            </a:r>
            <a:r>
              <a:rPr lang="pt-BR" dirty="0" smtClean="0"/>
              <a:t>.add(someMethod</a:t>
            </a:r>
            <a:r>
              <a:rPr lang="pt-BR" dirty="0"/>
              <a:t>());</a:t>
            </a:r>
          </a:p>
          <a:p>
            <a:pPr marL="68580" indent="0">
              <a:buNone/>
            </a:pPr>
            <a:r>
              <a:rPr lang="pt-BR" dirty="0" smtClean="0"/>
              <a:t>	}</a:t>
            </a:r>
            <a:endParaRPr lang="pt-BR" dirty="0"/>
          </a:p>
          <a:p>
            <a:pPr marL="68580" indent="0">
              <a:buNone/>
            </a:pPr>
            <a:r>
              <a:rPr lang="pt-BR" dirty="0"/>
              <a:t>}</a:t>
            </a:r>
            <a:endParaRPr lang="pt-BR" dirty="0"/>
          </a:p>
        </p:txBody>
      </p:sp>
    </p:spTree>
    <p:extLst>
      <p:ext uri="{BB962C8B-B14F-4D97-AF65-F5344CB8AC3E}">
        <p14:creationId xmlns:p14="http://schemas.microsoft.com/office/powerpoint/2010/main" val="264554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Lock Eliding</a:t>
            </a:r>
            <a:endParaRPr lang="pt-BR" dirty="0"/>
          </a:p>
        </p:txBody>
      </p:sp>
      <p:sp>
        <p:nvSpPr>
          <p:cNvPr id="3" name="Content Placeholder 2"/>
          <p:cNvSpPr>
            <a:spLocks noGrp="1"/>
          </p:cNvSpPr>
          <p:nvPr>
            <p:ph idx="1"/>
          </p:nvPr>
        </p:nvSpPr>
        <p:spPr/>
        <p:txBody>
          <a:bodyPr/>
          <a:lstStyle/>
          <a:p>
            <a:pPr marL="68580" indent="0">
              <a:buNone/>
            </a:pPr>
            <a:r>
              <a:rPr lang="pt-BR" dirty="0"/>
              <a:t>public void m1() {</a:t>
            </a:r>
          </a:p>
          <a:p>
            <a:pPr marL="68580" indent="0">
              <a:buNone/>
            </a:pPr>
            <a:r>
              <a:rPr lang="pt-BR" dirty="0" smtClean="0"/>
              <a:t>	List </a:t>
            </a:r>
            <a:r>
              <a:rPr lang="pt-BR" b="1" dirty="0"/>
              <a:t>list </a:t>
            </a:r>
            <a:r>
              <a:rPr lang="pt-BR" dirty="0"/>
              <a:t>= </a:t>
            </a:r>
            <a:r>
              <a:rPr lang="pt-BR" b="1" dirty="0"/>
              <a:t>new ArrayList()</a:t>
            </a:r>
            <a:r>
              <a:rPr lang="pt-BR" dirty="0"/>
              <a:t>;</a:t>
            </a:r>
          </a:p>
          <a:p>
            <a:pPr marL="68580" indent="0">
              <a:buNone/>
            </a:pPr>
            <a:r>
              <a:rPr lang="pt-BR" b="1" dirty="0" smtClean="0"/>
              <a:t>	list</a:t>
            </a:r>
            <a:r>
              <a:rPr lang="pt-BR" dirty="0" smtClean="0"/>
              <a:t>.add(someMethod</a:t>
            </a:r>
            <a:r>
              <a:rPr lang="pt-BR" dirty="0"/>
              <a:t>());</a:t>
            </a:r>
          </a:p>
          <a:p>
            <a:pPr marL="68580" indent="0">
              <a:buNone/>
            </a:pPr>
            <a:r>
              <a:rPr lang="pt-BR" dirty="0"/>
              <a:t>}</a:t>
            </a:r>
            <a:endParaRPr lang="pt-BR" dirty="0"/>
          </a:p>
        </p:txBody>
      </p:sp>
    </p:spTree>
    <p:extLst>
      <p:ext uri="{BB962C8B-B14F-4D97-AF65-F5344CB8AC3E}">
        <p14:creationId xmlns:p14="http://schemas.microsoft.com/office/powerpoint/2010/main" val="23563345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JITWatch</a:t>
            </a:r>
            <a:endParaRPr lang="pt-BR" dirty="0"/>
          </a:p>
        </p:txBody>
      </p:sp>
      <p:sp>
        <p:nvSpPr>
          <p:cNvPr id="3" name="Espaço Reservado para Conteúdo 2"/>
          <p:cNvSpPr>
            <a:spLocks noGrp="1"/>
          </p:cNvSpPr>
          <p:nvPr>
            <p:ph idx="1"/>
          </p:nvPr>
        </p:nvSpPr>
        <p:spPr/>
        <p:txBody>
          <a:bodyPr/>
          <a:lstStyle/>
          <a:p>
            <a:r>
              <a:rPr lang="pt-BR" dirty="0"/>
              <a:t>-XX:+</a:t>
            </a:r>
            <a:r>
              <a:rPr lang="pt-BR" dirty="0" err="1"/>
              <a:t>UnlockDiagnosticVMOptions</a:t>
            </a:r>
            <a:r>
              <a:rPr lang="pt-BR" dirty="0"/>
              <a:t> </a:t>
            </a:r>
            <a:br>
              <a:rPr lang="pt-BR" dirty="0"/>
            </a:br>
            <a:r>
              <a:rPr lang="pt-BR" dirty="0" smtClean="0"/>
              <a:t>-XX</a:t>
            </a:r>
            <a:r>
              <a:rPr lang="pt-BR" dirty="0"/>
              <a:t>:+</a:t>
            </a:r>
            <a:r>
              <a:rPr lang="pt-BR" dirty="0" err="1" smtClean="0"/>
              <a:t>TraceClassLoading</a:t>
            </a:r>
            <a:r>
              <a:rPr lang="pt-BR" dirty="0" smtClean="0"/>
              <a:t/>
            </a:r>
            <a:br>
              <a:rPr lang="pt-BR" dirty="0" smtClean="0"/>
            </a:br>
            <a:r>
              <a:rPr lang="pt-BR" dirty="0" smtClean="0"/>
              <a:t>-XX</a:t>
            </a:r>
            <a:r>
              <a:rPr lang="pt-BR" dirty="0"/>
              <a:t>:+</a:t>
            </a:r>
            <a:r>
              <a:rPr lang="pt-BR" dirty="0" err="1"/>
              <a:t>LogCompilation</a:t>
            </a:r>
            <a:endParaRPr lang="pt-BR" dirty="0"/>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573015"/>
            <a:ext cx="5257300" cy="2943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068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Strategy</a:t>
            </a:r>
            <a:endParaRPr lang="pt-BR" dirty="0"/>
          </a:p>
        </p:txBody>
      </p:sp>
      <p:sp>
        <p:nvSpPr>
          <p:cNvPr id="3" name="Espaço Reservado para Conteúdo 2"/>
          <p:cNvSpPr>
            <a:spLocks noGrp="1"/>
          </p:cNvSpPr>
          <p:nvPr>
            <p:ph idx="1"/>
          </p:nvPr>
        </p:nvSpPr>
        <p:spPr/>
        <p:txBody>
          <a:bodyPr/>
          <a:lstStyle/>
          <a:p>
            <a:r>
              <a:rPr lang="pt-BR" dirty="0" smtClean="0"/>
              <a:t>Use +XX:+</a:t>
            </a:r>
            <a:r>
              <a:rPr lang="pt-BR" dirty="0" err="1" smtClean="0"/>
              <a:t>PrintCompilation</a:t>
            </a:r>
            <a:endParaRPr lang="pt-BR" dirty="0" smtClean="0"/>
          </a:p>
          <a:p>
            <a:r>
              <a:rPr lang="pt-BR" dirty="0" err="1" smtClean="0"/>
              <a:t>Wait</a:t>
            </a:r>
            <a:r>
              <a:rPr lang="pt-BR" dirty="0" smtClean="0"/>
              <a:t> </a:t>
            </a:r>
            <a:r>
              <a:rPr lang="pt-BR" dirty="0" err="1" smtClean="0"/>
              <a:t>until</a:t>
            </a:r>
            <a:r>
              <a:rPr lang="pt-BR" dirty="0" smtClean="0"/>
              <a:t> </a:t>
            </a:r>
            <a:r>
              <a:rPr lang="pt-BR" dirty="0" err="1" smtClean="0"/>
              <a:t>this</a:t>
            </a:r>
            <a:r>
              <a:rPr lang="pt-BR" dirty="0" smtClean="0"/>
              <a:t> </a:t>
            </a:r>
            <a:r>
              <a:rPr lang="pt-BR" dirty="0" err="1" smtClean="0"/>
              <a:t>reaches</a:t>
            </a:r>
            <a:r>
              <a:rPr lang="pt-BR" dirty="0" smtClean="0"/>
              <a:t> </a:t>
            </a:r>
            <a:r>
              <a:rPr lang="pt-BR" dirty="0" err="1" smtClean="0"/>
              <a:t>steady</a:t>
            </a:r>
            <a:r>
              <a:rPr lang="pt-BR" dirty="0" smtClean="0"/>
              <a:t> </a:t>
            </a:r>
            <a:r>
              <a:rPr lang="pt-BR" dirty="0" err="1" smtClean="0"/>
              <a:t>state</a:t>
            </a:r>
            <a:endParaRPr lang="pt-BR" dirty="0" smtClean="0"/>
          </a:p>
          <a:p>
            <a:r>
              <a:rPr lang="pt-BR" dirty="0" err="1" smtClean="0"/>
              <a:t>Repeat</a:t>
            </a:r>
            <a:r>
              <a:rPr lang="pt-BR" dirty="0" smtClean="0"/>
              <a:t> a </a:t>
            </a:r>
            <a:r>
              <a:rPr lang="pt-BR" dirty="0" err="1" smtClean="0"/>
              <a:t>few</a:t>
            </a:r>
            <a:r>
              <a:rPr lang="pt-BR" dirty="0" smtClean="0"/>
              <a:t> runs, </a:t>
            </a:r>
            <a:r>
              <a:rPr lang="pt-BR" dirty="0" err="1" smtClean="0"/>
              <a:t>and</a:t>
            </a:r>
            <a:r>
              <a:rPr lang="pt-BR" dirty="0" smtClean="0"/>
              <a:t> </a:t>
            </a:r>
            <a:r>
              <a:rPr lang="pt-BR" dirty="0" err="1" smtClean="0"/>
              <a:t>check</a:t>
            </a:r>
            <a:r>
              <a:rPr lang="pt-BR" dirty="0" smtClean="0"/>
              <a:t> </a:t>
            </a:r>
            <a:r>
              <a:rPr lang="pt-BR" dirty="0" err="1" smtClean="0"/>
              <a:t>that</a:t>
            </a:r>
            <a:r>
              <a:rPr lang="pt-BR" dirty="0" smtClean="0"/>
              <a:t> </a:t>
            </a:r>
            <a:r>
              <a:rPr lang="pt-BR" dirty="0" err="1" smtClean="0"/>
              <a:t>the</a:t>
            </a:r>
            <a:r>
              <a:rPr lang="pt-BR" dirty="0" smtClean="0"/>
              <a:t> </a:t>
            </a:r>
            <a:r>
              <a:rPr lang="pt-BR" dirty="0" err="1" smtClean="0"/>
              <a:t>results</a:t>
            </a:r>
            <a:r>
              <a:rPr lang="pt-BR" dirty="0" smtClean="0"/>
              <a:t> set </a:t>
            </a:r>
            <a:r>
              <a:rPr lang="pt-BR" dirty="0" err="1" smtClean="0"/>
              <a:t>is</a:t>
            </a:r>
            <a:r>
              <a:rPr lang="pt-BR" dirty="0" smtClean="0"/>
              <a:t> </a:t>
            </a:r>
            <a:r>
              <a:rPr lang="pt-BR" dirty="0" err="1" smtClean="0"/>
              <a:t>stable</a:t>
            </a:r>
            <a:endParaRPr lang="pt-BR" dirty="0" smtClean="0"/>
          </a:p>
          <a:p>
            <a:r>
              <a:rPr lang="pt-BR" dirty="0" err="1" smtClean="0"/>
              <a:t>Doubling</a:t>
            </a:r>
            <a:r>
              <a:rPr lang="pt-BR" dirty="0" smtClean="0"/>
              <a:t> –</a:t>
            </a:r>
            <a:r>
              <a:rPr lang="pt-BR" dirty="0" err="1" smtClean="0"/>
              <a:t>XX:ReservedCodeCacheSize</a:t>
            </a:r>
            <a:r>
              <a:rPr lang="pt-BR" dirty="0" smtClean="0"/>
              <a:t>, </a:t>
            </a:r>
            <a:r>
              <a:rPr lang="pt-BR" dirty="0" err="1" smtClean="0"/>
              <a:t>if</a:t>
            </a:r>
            <a:r>
              <a:rPr lang="pt-BR" dirty="0" smtClean="0"/>
              <a:t> new </a:t>
            </a:r>
            <a:r>
              <a:rPr lang="pt-BR" dirty="0" err="1" smtClean="0"/>
              <a:t>methos</a:t>
            </a:r>
            <a:r>
              <a:rPr lang="pt-BR" dirty="0" smtClean="0"/>
              <a:t> are </a:t>
            </a:r>
            <a:r>
              <a:rPr lang="pt-BR" dirty="0" err="1" smtClean="0"/>
              <a:t>now</a:t>
            </a:r>
            <a:r>
              <a:rPr lang="pt-BR" dirty="0" smtClean="0"/>
              <a:t> </a:t>
            </a:r>
            <a:r>
              <a:rPr lang="pt-BR" dirty="0" err="1" smtClean="0"/>
              <a:t>seen</a:t>
            </a:r>
            <a:r>
              <a:rPr lang="pt-BR" dirty="0" smtClean="0"/>
              <a:t> </a:t>
            </a:r>
            <a:r>
              <a:rPr lang="pt-BR" dirty="0" err="1" smtClean="0"/>
              <a:t>to</a:t>
            </a:r>
            <a:r>
              <a:rPr lang="pt-BR" dirty="0" smtClean="0"/>
              <a:t> </a:t>
            </a:r>
            <a:r>
              <a:rPr lang="pt-BR" dirty="0" err="1" smtClean="0"/>
              <a:t>be</a:t>
            </a:r>
            <a:r>
              <a:rPr lang="pt-BR" dirty="0" smtClean="0"/>
              <a:t> </a:t>
            </a:r>
            <a:r>
              <a:rPr lang="pt-BR" dirty="0" err="1" smtClean="0"/>
              <a:t>compiled</a:t>
            </a:r>
            <a:r>
              <a:rPr lang="pt-BR" dirty="0" smtClean="0"/>
              <a:t>, </a:t>
            </a:r>
            <a:r>
              <a:rPr lang="pt-BR" dirty="0" err="1" smtClean="0"/>
              <a:t>so</a:t>
            </a:r>
            <a:r>
              <a:rPr lang="pt-BR" dirty="0" smtClean="0"/>
              <a:t>...</a:t>
            </a:r>
          </a:p>
          <a:p>
            <a:r>
              <a:rPr lang="pt-BR" dirty="0" err="1" smtClean="0"/>
              <a:t>Retest</a:t>
            </a:r>
            <a:r>
              <a:rPr lang="pt-BR" dirty="0" smtClean="0"/>
              <a:t> overall performance</a:t>
            </a:r>
            <a:endParaRPr lang="pt-BR" dirty="0"/>
          </a:p>
        </p:txBody>
      </p:sp>
    </p:spTree>
    <p:extLst>
      <p:ext uri="{BB962C8B-B14F-4D97-AF65-F5344CB8AC3E}">
        <p14:creationId xmlns:p14="http://schemas.microsoft.com/office/powerpoint/2010/main" val="257695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Execution</a:t>
            </a:r>
            <a:r>
              <a:rPr lang="pt-BR" dirty="0" smtClean="0"/>
              <a:t> </a:t>
            </a:r>
            <a:r>
              <a:rPr lang="pt-BR" dirty="0" err="1" smtClean="0"/>
              <a:t>engine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129290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ByteCode ex. Local Variable</a:t>
            </a:r>
            <a:endParaRPr lang="pt-BR" dirty="0"/>
          </a:p>
        </p:txBody>
      </p:sp>
      <p:sp>
        <p:nvSpPr>
          <p:cNvPr id="3" name="Espaço Reservado para Conteúdo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611560" y="2492896"/>
            <a:ext cx="7877549" cy="3781902"/>
          </a:xfrm>
          <a:prstGeom prst="rect">
            <a:avLst/>
          </a:prstGeom>
        </p:spPr>
      </p:pic>
    </p:spTree>
    <p:extLst>
      <p:ext uri="{BB962C8B-B14F-4D97-AF65-F5344CB8AC3E}">
        <p14:creationId xmlns:p14="http://schemas.microsoft.com/office/powerpoint/2010/main" val="1397839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611560" y="2492896"/>
            <a:ext cx="7955059" cy="3831801"/>
          </a:xfrm>
          <a:prstGeom prst="rect">
            <a:avLst/>
          </a:prstGeom>
        </p:spPr>
      </p:pic>
    </p:spTree>
    <p:extLst>
      <p:ext uri="{BB962C8B-B14F-4D97-AF65-F5344CB8AC3E}">
        <p14:creationId xmlns:p14="http://schemas.microsoft.com/office/powerpoint/2010/main" val="4216593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a:stretch>
            <a:fillRect/>
          </a:stretch>
        </p:blipFill>
        <p:spPr>
          <a:xfrm>
            <a:off x="683569" y="2636912"/>
            <a:ext cx="7851820" cy="3743802"/>
          </a:xfrm>
          <a:prstGeom prst="rect">
            <a:avLst/>
          </a:prstGeom>
        </p:spPr>
      </p:pic>
    </p:spTree>
    <p:extLst>
      <p:ext uri="{BB962C8B-B14F-4D97-AF65-F5344CB8AC3E}">
        <p14:creationId xmlns:p14="http://schemas.microsoft.com/office/powerpoint/2010/main" val="3726498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683568" y="2636912"/>
            <a:ext cx="7805049" cy="3724752"/>
          </a:xfrm>
          <a:prstGeom prst="rect">
            <a:avLst/>
          </a:prstGeom>
        </p:spPr>
      </p:pic>
    </p:spTree>
    <p:extLst>
      <p:ext uri="{BB962C8B-B14F-4D97-AF65-F5344CB8AC3E}">
        <p14:creationId xmlns:p14="http://schemas.microsoft.com/office/powerpoint/2010/main" val="40872860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a:stretch>
            <a:fillRect/>
          </a:stretch>
        </p:blipFill>
        <p:spPr>
          <a:xfrm>
            <a:off x="683568" y="2636912"/>
            <a:ext cx="7821979" cy="3724752"/>
          </a:xfrm>
          <a:prstGeom prst="rect">
            <a:avLst/>
          </a:prstGeom>
        </p:spPr>
      </p:pic>
    </p:spTree>
    <p:extLst>
      <p:ext uri="{BB962C8B-B14F-4D97-AF65-F5344CB8AC3E}">
        <p14:creationId xmlns:p14="http://schemas.microsoft.com/office/powerpoint/2010/main" val="17997631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683568" y="2636912"/>
            <a:ext cx="7817939" cy="3743802"/>
          </a:xfrm>
          <a:prstGeom prst="rect">
            <a:avLst/>
          </a:prstGeom>
        </p:spPr>
      </p:pic>
    </p:spTree>
    <p:extLst>
      <p:ext uri="{BB962C8B-B14F-4D97-AF65-F5344CB8AC3E}">
        <p14:creationId xmlns:p14="http://schemas.microsoft.com/office/powerpoint/2010/main" val="2498593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539552" y="2564904"/>
            <a:ext cx="8065858" cy="3850010"/>
          </a:xfrm>
          <a:prstGeom prst="rect">
            <a:avLst/>
          </a:prstGeom>
        </p:spPr>
      </p:pic>
    </p:spTree>
    <p:extLst>
      <p:ext uri="{BB962C8B-B14F-4D97-AF65-F5344CB8AC3E}">
        <p14:creationId xmlns:p14="http://schemas.microsoft.com/office/powerpoint/2010/main" val="2050055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 Variable</a:t>
            </a:r>
            <a:endParaRPr lang="pt-BR" dirty="0"/>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a:stretch>
            <a:fillRect/>
          </a:stretch>
        </p:blipFill>
        <p:spPr>
          <a:xfrm>
            <a:off x="539553" y="2564904"/>
            <a:ext cx="8071136" cy="3830960"/>
          </a:xfrm>
          <a:prstGeom prst="rect">
            <a:avLst/>
          </a:prstGeom>
        </p:spPr>
      </p:pic>
    </p:spTree>
    <p:extLst>
      <p:ext uri="{BB962C8B-B14F-4D97-AF65-F5344CB8AC3E}">
        <p14:creationId xmlns:p14="http://schemas.microsoft.com/office/powerpoint/2010/main" val="5071786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1995</TotalTime>
  <Words>1352</Words>
  <Application>Microsoft Office PowerPoint</Application>
  <PresentationFormat>On-screen Show (4:3)</PresentationFormat>
  <Paragraphs>390</Paragraphs>
  <Slides>147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147</vt:i4>
      </vt:variant>
    </vt:vector>
  </HeadingPairs>
  <TitlesOfParts>
    <vt:vector size="150" baseType="lpstr">
      <vt:lpstr>Century Gothic</vt:lpstr>
      <vt:lpstr>Wingdings 2</vt:lpstr>
      <vt:lpstr>Austin</vt:lpstr>
      <vt:lpstr>Alta Performance com Java</vt:lpstr>
      <vt:lpstr>Apresentação</vt:lpstr>
      <vt:lpstr>O curso</vt:lpstr>
      <vt:lpstr>Conteúdo</vt:lpstr>
      <vt:lpstr>Conteúdo</vt:lpstr>
      <vt:lpstr>The Java Technology</vt:lpstr>
      <vt:lpstr>What is?</vt:lpstr>
      <vt:lpstr>History of Java Technology</vt:lpstr>
      <vt:lpstr>Green Team</vt:lpstr>
      <vt:lpstr>Green Team</vt:lpstr>
      <vt:lpstr>Why OAK?</vt:lpstr>
      <vt:lpstr>Why Java?</vt:lpstr>
      <vt:lpstr>Nothing new</vt:lpstr>
      <vt:lpstr>Versions</vt:lpstr>
      <vt:lpstr>To promote and support community involvement in the development, adoption and evangelism of OpenJDK projects</vt:lpstr>
      <vt:lpstr>Codebase OpenJdk</vt:lpstr>
      <vt:lpstr>Nowadays</vt:lpstr>
      <vt:lpstr>JCP and JSR</vt:lpstr>
      <vt:lpstr>JDK Enhancement Proposal</vt:lpstr>
      <vt:lpstr>Meta-circular and dynamics languages</vt:lpstr>
      <vt:lpstr>GitHub</vt:lpstr>
      <vt:lpstr>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Market</vt:lpstr>
      <vt:lpstr>PowerPoint Presentation</vt:lpstr>
      <vt:lpstr>www.apinfo.com</vt:lpstr>
      <vt:lpstr>Some companies</vt:lpstr>
      <vt:lpstr>How to surf current wave</vt:lpstr>
      <vt:lpstr>This makes the differences </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Tips</vt:lpstr>
      <vt:lpstr>JVM Architectura</vt:lpstr>
      <vt:lpstr>Overview</vt:lpstr>
      <vt:lpstr>Memory model</vt:lpstr>
      <vt:lpstr>Modelo de memória</vt:lpstr>
      <vt:lpstr>PowerPoint Presentation</vt:lpstr>
      <vt:lpstr>PowerPoint Presentation</vt:lpstr>
      <vt:lpstr>Out of memory errors</vt:lpstr>
      <vt:lpstr>Flags that can help</vt:lpstr>
      <vt:lpstr>Garbage Collector</vt:lpstr>
      <vt:lpstr>Garbage Collector</vt:lpstr>
      <vt:lpstr>PowerPoint Presentation</vt:lpstr>
      <vt:lpstr>Kinds of GC</vt:lpstr>
      <vt:lpstr>PowerPoint Presentation</vt:lpstr>
      <vt:lpstr>PowerPoint Presentation</vt:lpstr>
      <vt:lpstr>G1</vt:lpstr>
      <vt:lpstr>Java threads, jni references, static and local variables</vt:lpstr>
      <vt:lpstr>PowerPoint Presentation</vt:lpstr>
      <vt:lpstr>Size of Java instances variables</vt:lpstr>
      <vt:lpstr>How much memory hold a object?</vt:lpstr>
      <vt:lpstr>Compressed OOPS</vt:lpstr>
      <vt:lpstr>Memory leak</vt:lpstr>
      <vt:lpstr>Flags</vt:lpstr>
      <vt:lpstr>Classloader</vt:lpstr>
      <vt:lpstr>PowerPoint Presentation</vt:lpstr>
      <vt:lpstr>PowerPoint Presentation</vt:lpstr>
      <vt:lpstr>Reloading</vt:lpstr>
      <vt:lpstr>Retained </vt:lpstr>
      <vt:lpstr>Java EE delegation model</vt:lpstr>
      <vt:lpstr>Errors and possible solutions</vt:lpstr>
      <vt:lpstr>JIT</vt:lpstr>
      <vt:lpstr>Modes</vt:lpstr>
      <vt:lpstr>PowerPoint Presentation</vt:lpstr>
      <vt:lpstr>Just in time compilation</vt:lpstr>
      <vt:lpstr>PowerPoint Presentation</vt:lpstr>
      <vt:lpstr>PowerPoint Presentation</vt:lpstr>
      <vt:lpstr>Inlining</vt:lpstr>
      <vt:lpstr>Inlining</vt:lpstr>
      <vt:lpstr>Loop Unrolling</vt:lpstr>
      <vt:lpstr>Loop Unrolling</vt:lpstr>
      <vt:lpstr>Lock Eliding</vt:lpstr>
      <vt:lpstr>Lock Eliding</vt:lpstr>
      <vt:lpstr>JITWatch</vt:lpstr>
      <vt:lpstr>Strategy</vt:lpstr>
      <vt:lpstr>Execution engine</vt:lpstr>
      <vt:lpstr>ByteCode ex. Local Variable</vt:lpstr>
      <vt:lpstr>Local Variable</vt:lpstr>
      <vt:lpstr>Local Variable</vt:lpstr>
      <vt:lpstr>Local Variable</vt:lpstr>
      <vt:lpstr>Local Variable</vt:lpstr>
      <vt:lpstr>Local Variable</vt:lpstr>
      <vt:lpstr>Local Variable</vt:lpstr>
      <vt:lpstr>Local Variable</vt:lpstr>
      <vt:lpstr>The jdk tools</vt:lpstr>
      <vt:lpstr>jcmd</vt:lpstr>
      <vt:lpstr>JPS</vt:lpstr>
      <vt:lpstr>jstat</vt:lpstr>
      <vt:lpstr>jdeps</vt:lpstr>
      <vt:lpstr>javap</vt:lpstr>
      <vt:lpstr>jrunscript</vt:lpstr>
      <vt:lpstr>jjs</vt:lpstr>
      <vt:lpstr>jconsole</vt:lpstr>
      <vt:lpstr>jvisualvm</vt:lpstr>
      <vt:lpstr>JVM Flags</vt:lpstr>
      <vt:lpstr>Print</vt:lpstr>
      <vt:lpstr>MAT and GCMV</vt:lpstr>
      <vt:lpstr>Memory Anlyzer Tool</vt:lpstr>
      <vt:lpstr>https://www.ibm.com/developerworks/java/jdk/tools/gcmv/#download</vt:lpstr>
      <vt:lpstr>Using memory</vt:lpstr>
      <vt:lpstr>References</vt:lpstr>
      <vt:lpstr>Weak</vt:lpstr>
      <vt:lpstr>Soft</vt:lpstr>
      <vt:lpstr>Soft</vt:lpstr>
      <vt:lpstr>Phantom</vt:lpstr>
      <vt:lpstr>Finalize - Guardian</vt:lpstr>
      <vt:lpstr>FileInputStream</vt:lpstr>
      <vt:lpstr>Chain of finalazers</vt:lpstr>
      <vt:lpstr>Method factory /Flyweight</vt:lpstr>
      <vt:lpstr>No instanciable classes</vt:lpstr>
      <vt:lpstr>Lazy initialization</vt:lpstr>
      <vt:lpstr>Singleton</vt:lpstr>
      <vt:lpstr>Singleton enum</vt:lpstr>
      <vt:lpstr>Thread local</vt:lpstr>
      <vt:lpstr>String</vt:lpstr>
      <vt:lpstr>Micro benchmark  </vt:lpstr>
      <vt:lpstr>Examples on JMH</vt:lpstr>
      <vt:lpstr>Application Web performance</vt:lpstr>
      <vt:lpstr>TomCat tips</vt:lpstr>
      <vt:lpstr>Agent</vt:lpstr>
      <vt:lpstr>Aop</vt:lpstr>
      <vt:lpstr>Arquitetura</vt:lpstr>
      <vt:lpstr>Three layers</vt:lpstr>
      <vt:lpstr>BoundedContext</vt:lpstr>
      <vt:lpstr>Events and jms</vt:lpstr>
      <vt:lpstr>Where is the microservices?</vt:lpstr>
      <vt:lpstr>Agile manifesto</vt:lpstr>
      <vt:lpstr>PowerPoint Presentation</vt:lpstr>
      <vt:lpstr>Scrum</vt:lpstr>
      <vt:lpstr>PowerPoint Presentation</vt:lpstr>
      <vt:lpstr>XP</vt:lpstr>
      <vt:lpstr>Practices</vt:lpstr>
      <vt:lpstr>Clean code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Alisson Pedrina</cp:lastModifiedBy>
  <cp:revision>262</cp:revision>
  <dcterms:created xsi:type="dcterms:W3CDTF">2015-05-10T22:13:21Z</dcterms:created>
  <dcterms:modified xsi:type="dcterms:W3CDTF">2015-05-25T21:39:27Z</dcterms:modified>
</cp:coreProperties>
</file>